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315" r:id="rId3"/>
    <p:sldId id="285" r:id="rId4"/>
    <p:sldId id="284" r:id="rId5"/>
    <p:sldId id="264" r:id="rId6"/>
    <p:sldId id="265" r:id="rId7"/>
    <p:sldId id="318" r:id="rId8"/>
    <p:sldId id="257" r:id="rId9"/>
    <p:sldId id="258" r:id="rId10"/>
    <p:sldId id="259" r:id="rId11"/>
    <p:sldId id="260" r:id="rId12"/>
    <p:sldId id="261" r:id="rId13"/>
    <p:sldId id="675" r:id="rId14"/>
    <p:sldId id="676" r:id="rId15"/>
    <p:sldId id="316" r:id="rId16"/>
    <p:sldId id="286" r:id="rId17"/>
    <p:sldId id="263" r:id="rId18"/>
    <p:sldId id="317" r:id="rId19"/>
    <p:sldId id="677" r:id="rId20"/>
    <p:sldId id="680" r:id="rId21"/>
    <p:sldId id="678" r:id="rId22"/>
    <p:sldId id="679" r:id="rId23"/>
    <p:sldId id="288" r:id="rId24"/>
    <p:sldId id="289" r:id="rId25"/>
    <p:sldId id="681" r:id="rId26"/>
    <p:sldId id="290" r:id="rId27"/>
    <p:sldId id="291" r:id="rId28"/>
    <p:sldId id="292" r:id="rId29"/>
    <p:sldId id="293" r:id="rId30"/>
    <p:sldId id="313" r:id="rId31"/>
    <p:sldId id="294" r:id="rId32"/>
    <p:sldId id="295" r:id="rId33"/>
    <p:sldId id="296" r:id="rId34"/>
    <p:sldId id="297" r:id="rId35"/>
    <p:sldId id="30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8" autoAdjust="0"/>
    <p:restoredTop sz="94660"/>
  </p:normalViewPr>
  <p:slideViewPr>
    <p:cSldViewPr snapToGrid="0">
      <p:cViewPr varScale="1">
        <p:scale>
          <a:sx n="106" d="100"/>
          <a:sy n="106" d="100"/>
        </p:scale>
        <p:origin x="-216"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211AA-CFBB-401F-A562-AFC5428C0035}" type="doc">
      <dgm:prSet loTypeId="urn:microsoft.com/office/officeart/2008/layout/CircleAccentTimeline" loCatId="process" qsTypeId="urn:microsoft.com/office/officeart/2005/8/quickstyle/simple1" qsCatId="simple" csTypeId="urn:microsoft.com/office/officeart/2005/8/colors/colorful5" csCatId="colorful" phldr="1"/>
      <dgm:spPr/>
      <dgm:t>
        <a:bodyPr/>
        <a:lstStyle/>
        <a:p>
          <a:endParaRPr lang="el-GR"/>
        </a:p>
      </dgm:t>
    </dgm:pt>
    <dgm:pt modelId="{828DD065-FFFB-4A6F-8A63-CDEC10D8DBE6}">
      <dgm:prSet phldrT="[Text]"/>
      <dgm:spPr/>
      <dgm:t>
        <a:bodyPr/>
        <a:lstStyle/>
        <a:p>
          <a:r>
            <a:rPr lang="en-US" dirty="0"/>
            <a:t>2003: e-Trikala digital City</a:t>
          </a:r>
          <a:endParaRPr lang="el-GR" dirty="0"/>
        </a:p>
      </dgm:t>
    </dgm:pt>
    <dgm:pt modelId="{1DD9931B-756F-43BD-A1CE-8607738F9A72}" type="parTrans" cxnId="{15D47397-3F57-48B6-BF2F-8AD8D01815F8}">
      <dgm:prSet/>
      <dgm:spPr/>
      <dgm:t>
        <a:bodyPr/>
        <a:lstStyle/>
        <a:p>
          <a:endParaRPr lang="el-GR"/>
        </a:p>
      </dgm:t>
    </dgm:pt>
    <dgm:pt modelId="{8211F30E-9D15-4BA4-8A42-5ADC489D5D42}" type="sibTrans" cxnId="{15D47397-3F57-48B6-BF2F-8AD8D01815F8}">
      <dgm:prSet/>
      <dgm:spPr/>
      <dgm:t>
        <a:bodyPr/>
        <a:lstStyle/>
        <a:p>
          <a:endParaRPr lang="el-GR"/>
        </a:p>
      </dgm:t>
    </dgm:pt>
    <dgm:pt modelId="{449D0BDF-4888-4C6B-A5E4-488D8314D223}">
      <dgm:prSet phldrT="[Text]"/>
      <dgm:spPr/>
      <dgm:t>
        <a:bodyPr/>
        <a:lstStyle/>
        <a:p>
          <a:r>
            <a:rPr lang="en-US" dirty="0"/>
            <a:t>2005: wireless city</a:t>
          </a:r>
          <a:endParaRPr lang="el-GR" dirty="0"/>
        </a:p>
      </dgm:t>
    </dgm:pt>
    <dgm:pt modelId="{78B93CDB-41AE-4434-8E6D-AE06032927EC}" type="parTrans" cxnId="{9AF7E5E7-47C6-47D9-8FC3-5C49B58B2381}">
      <dgm:prSet/>
      <dgm:spPr/>
      <dgm:t>
        <a:bodyPr/>
        <a:lstStyle/>
        <a:p>
          <a:endParaRPr lang="el-GR"/>
        </a:p>
      </dgm:t>
    </dgm:pt>
    <dgm:pt modelId="{EE7285F1-3AE6-46C7-A2CD-8461F25C1516}" type="sibTrans" cxnId="{9AF7E5E7-47C6-47D9-8FC3-5C49B58B2381}">
      <dgm:prSet/>
      <dgm:spPr/>
      <dgm:t>
        <a:bodyPr/>
        <a:lstStyle/>
        <a:p>
          <a:endParaRPr lang="el-GR"/>
        </a:p>
      </dgm:t>
    </dgm:pt>
    <dgm:pt modelId="{5A405A5A-3790-4EBB-AEC4-928A4088D1CF}">
      <dgm:prSet phldrT="[Text]"/>
      <dgm:spPr/>
      <dgm:t>
        <a:bodyPr/>
        <a:lstStyle/>
        <a:p>
          <a:r>
            <a:rPr lang="en-US" dirty="0"/>
            <a:t>2007: broadband city</a:t>
          </a:r>
          <a:endParaRPr lang="el-GR" dirty="0"/>
        </a:p>
      </dgm:t>
    </dgm:pt>
    <dgm:pt modelId="{6550737D-8433-4683-A0BB-557949D98411}" type="parTrans" cxnId="{3529D2BB-9253-4F02-8D41-CDE4B1724316}">
      <dgm:prSet/>
      <dgm:spPr/>
      <dgm:t>
        <a:bodyPr/>
        <a:lstStyle/>
        <a:p>
          <a:endParaRPr lang="el-GR"/>
        </a:p>
      </dgm:t>
    </dgm:pt>
    <dgm:pt modelId="{B89AA4D1-272F-4670-866E-D017F2D780D8}" type="sibTrans" cxnId="{3529D2BB-9253-4F02-8D41-CDE4B1724316}">
      <dgm:prSet/>
      <dgm:spPr/>
      <dgm:t>
        <a:bodyPr/>
        <a:lstStyle/>
        <a:p>
          <a:endParaRPr lang="el-GR"/>
        </a:p>
      </dgm:t>
    </dgm:pt>
    <dgm:pt modelId="{DE01A8EE-F3E0-41AB-99B2-0D20EEED9C7D}">
      <dgm:prSet phldrT="[Text]"/>
      <dgm:spPr/>
      <dgm:t>
        <a:bodyPr/>
        <a:lstStyle/>
        <a:p>
          <a:r>
            <a:rPr lang="en-US" dirty="0"/>
            <a:t>2008: intelligent transportation</a:t>
          </a:r>
          <a:endParaRPr lang="el-GR" dirty="0"/>
        </a:p>
      </dgm:t>
    </dgm:pt>
    <dgm:pt modelId="{EDB98BA6-615B-481A-8C20-6AD9329D7DE7}" type="parTrans" cxnId="{69E4FAB5-046F-4F03-9DD3-F43076109742}">
      <dgm:prSet/>
      <dgm:spPr/>
      <dgm:t>
        <a:bodyPr/>
        <a:lstStyle/>
        <a:p>
          <a:endParaRPr lang="el-GR"/>
        </a:p>
      </dgm:t>
    </dgm:pt>
    <dgm:pt modelId="{B05DDF68-F477-4FC0-8F20-1A57C0F04EE9}" type="sibTrans" cxnId="{69E4FAB5-046F-4F03-9DD3-F43076109742}">
      <dgm:prSet/>
      <dgm:spPr/>
      <dgm:t>
        <a:bodyPr/>
        <a:lstStyle/>
        <a:p>
          <a:endParaRPr lang="el-GR"/>
        </a:p>
      </dgm:t>
    </dgm:pt>
    <dgm:pt modelId="{7A079E16-8552-4E90-A157-C5988DBD6C60}">
      <dgm:prSet phldrT="[Text]"/>
      <dgm:spPr/>
      <dgm:t>
        <a:bodyPr/>
        <a:lstStyle/>
        <a:p>
          <a:r>
            <a:rPr lang="en-US" dirty="0"/>
            <a:t>2014: smart strategy</a:t>
          </a:r>
          <a:endParaRPr lang="el-GR" dirty="0"/>
        </a:p>
      </dgm:t>
    </dgm:pt>
    <dgm:pt modelId="{95873182-3151-4B59-8CC1-E61940B038F4}" type="parTrans" cxnId="{A23D791F-B54C-4F8D-925B-0E99DBBFEF1F}">
      <dgm:prSet/>
      <dgm:spPr/>
      <dgm:t>
        <a:bodyPr/>
        <a:lstStyle/>
        <a:p>
          <a:endParaRPr lang="el-GR"/>
        </a:p>
      </dgm:t>
    </dgm:pt>
    <dgm:pt modelId="{7ED53AA7-3A50-4F99-9434-35E9D2B81EDE}" type="sibTrans" cxnId="{A23D791F-B54C-4F8D-925B-0E99DBBFEF1F}">
      <dgm:prSet/>
      <dgm:spPr/>
      <dgm:t>
        <a:bodyPr/>
        <a:lstStyle/>
        <a:p>
          <a:endParaRPr lang="el-GR"/>
        </a:p>
      </dgm:t>
    </dgm:pt>
    <dgm:pt modelId="{D0B66814-F06D-4C5E-9423-A7022F83AF57}">
      <dgm:prSet phldrT="[Text]"/>
      <dgm:spPr/>
      <dgm:t>
        <a:bodyPr/>
        <a:lstStyle/>
        <a:p>
          <a:r>
            <a:rPr lang="en-US" dirty="0"/>
            <a:t>2015: automated bus</a:t>
          </a:r>
          <a:endParaRPr lang="el-GR" dirty="0"/>
        </a:p>
      </dgm:t>
    </dgm:pt>
    <dgm:pt modelId="{8931CC31-0944-4124-B80B-EBB9522EE7B3}" type="parTrans" cxnId="{D7E77CF1-C3B6-496B-986A-C5173AFA25EB}">
      <dgm:prSet/>
      <dgm:spPr/>
      <dgm:t>
        <a:bodyPr/>
        <a:lstStyle/>
        <a:p>
          <a:endParaRPr lang="el-GR"/>
        </a:p>
      </dgm:t>
    </dgm:pt>
    <dgm:pt modelId="{088AF5E1-BF0B-4559-9148-EF394D5E1925}" type="sibTrans" cxnId="{D7E77CF1-C3B6-496B-986A-C5173AFA25EB}">
      <dgm:prSet/>
      <dgm:spPr/>
      <dgm:t>
        <a:bodyPr/>
        <a:lstStyle/>
        <a:p>
          <a:endParaRPr lang="el-GR"/>
        </a:p>
      </dgm:t>
    </dgm:pt>
    <dgm:pt modelId="{7593D938-FC50-4360-A51F-6B20E4C373D9}">
      <dgm:prSet/>
      <dgm:spPr/>
      <dgm:t>
        <a:bodyPr/>
        <a:lstStyle/>
        <a:p>
          <a:r>
            <a:rPr lang="en-US" dirty="0"/>
            <a:t>2016: smart Trikala</a:t>
          </a:r>
          <a:endParaRPr lang="el-GR" dirty="0"/>
        </a:p>
      </dgm:t>
    </dgm:pt>
    <dgm:pt modelId="{F51455BF-2E99-4F43-BE46-A8F9FC19D3FF}" type="parTrans" cxnId="{8FCD7648-7977-4E31-8FFE-3FD22380F518}">
      <dgm:prSet/>
      <dgm:spPr/>
      <dgm:t>
        <a:bodyPr/>
        <a:lstStyle/>
        <a:p>
          <a:endParaRPr lang="el-GR"/>
        </a:p>
      </dgm:t>
    </dgm:pt>
    <dgm:pt modelId="{F7C14C7C-5EA0-4768-82CC-6908B2673852}" type="sibTrans" cxnId="{8FCD7648-7977-4E31-8FFE-3FD22380F518}">
      <dgm:prSet/>
      <dgm:spPr/>
      <dgm:t>
        <a:bodyPr/>
        <a:lstStyle/>
        <a:p>
          <a:endParaRPr lang="el-GR"/>
        </a:p>
      </dgm:t>
    </dgm:pt>
    <dgm:pt modelId="{29704AFB-CC81-439B-9E9F-1FA55283C3B5}">
      <dgm:prSet/>
      <dgm:spPr/>
      <dgm:t>
        <a:bodyPr/>
        <a:lstStyle/>
        <a:p>
          <a:r>
            <a:rPr lang="en-US" dirty="0"/>
            <a:t>2017: 5G pilot</a:t>
          </a:r>
          <a:endParaRPr lang="el-GR" dirty="0"/>
        </a:p>
      </dgm:t>
    </dgm:pt>
    <dgm:pt modelId="{4F8AAA10-36C8-4AFC-B417-59070216DDFF}" type="parTrans" cxnId="{45D0F690-E637-4C32-A55C-2D615D3D639B}">
      <dgm:prSet/>
      <dgm:spPr/>
      <dgm:t>
        <a:bodyPr/>
        <a:lstStyle/>
        <a:p>
          <a:endParaRPr lang="el-GR"/>
        </a:p>
      </dgm:t>
    </dgm:pt>
    <dgm:pt modelId="{FA646E3F-E218-4F15-8E6F-93D8B71AC3E2}" type="sibTrans" cxnId="{45D0F690-E637-4C32-A55C-2D615D3D639B}">
      <dgm:prSet/>
      <dgm:spPr/>
      <dgm:t>
        <a:bodyPr/>
        <a:lstStyle/>
        <a:p>
          <a:endParaRPr lang="el-GR"/>
        </a:p>
      </dgm:t>
    </dgm:pt>
    <dgm:pt modelId="{579A8C1A-4AA6-42F5-9DA5-7EC6E68CDDB1}">
      <dgm:prSet/>
      <dgm:spPr/>
      <dgm:t>
        <a:bodyPr/>
        <a:lstStyle/>
        <a:p>
          <a:r>
            <a:rPr lang="en-US" dirty="0"/>
            <a:t>2018: STEM</a:t>
          </a:r>
          <a:endParaRPr lang="el-GR" dirty="0"/>
        </a:p>
      </dgm:t>
    </dgm:pt>
    <dgm:pt modelId="{375FCCFC-4F74-47FC-ABC7-FD2A4E9CB3CA}" type="parTrans" cxnId="{B885F4C5-AD00-44DE-B8B5-D674820FB3E7}">
      <dgm:prSet/>
      <dgm:spPr/>
      <dgm:t>
        <a:bodyPr/>
        <a:lstStyle/>
        <a:p>
          <a:endParaRPr lang="el-GR"/>
        </a:p>
      </dgm:t>
    </dgm:pt>
    <dgm:pt modelId="{211AD2FD-D0E4-4358-A77C-AB124EB8253E}" type="sibTrans" cxnId="{B885F4C5-AD00-44DE-B8B5-D674820FB3E7}">
      <dgm:prSet/>
      <dgm:spPr/>
      <dgm:t>
        <a:bodyPr/>
        <a:lstStyle/>
        <a:p>
          <a:endParaRPr lang="el-GR"/>
        </a:p>
      </dgm:t>
    </dgm:pt>
    <dgm:pt modelId="{AEFA6175-A89A-4BA6-AD47-EE852EA9F06F}">
      <dgm:prSet/>
      <dgm:spPr/>
      <dgm:t>
        <a:bodyPr/>
        <a:lstStyle/>
        <a:p>
          <a:r>
            <a:rPr lang="en-US" dirty="0"/>
            <a:t>2018: IoT ready city</a:t>
          </a:r>
          <a:endParaRPr lang="el-GR" dirty="0"/>
        </a:p>
      </dgm:t>
    </dgm:pt>
    <dgm:pt modelId="{E6BC291D-CCEF-421D-876D-76B42A2BF442}" type="parTrans" cxnId="{D91F0E92-114B-4647-99EE-585A95AAC0B9}">
      <dgm:prSet/>
      <dgm:spPr/>
      <dgm:t>
        <a:bodyPr/>
        <a:lstStyle/>
        <a:p>
          <a:endParaRPr lang="el-GR"/>
        </a:p>
      </dgm:t>
    </dgm:pt>
    <dgm:pt modelId="{C7C6C2BB-4B33-463F-8126-37B171C3877B}" type="sibTrans" cxnId="{D91F0E92-114B-4647-99EE-585A95AAC0B9}">
      <dgm:prSet/>
      <dgm:spPr/>
      <dgm:t>
        <a:bodyPr/>
        <a:lstStyle/>
        <a:p>
          <a:endParaRPr lang="el-GR"/>
        </a:p>
      </dgm:t>
    </dgm:pt>
    <dgm:pt modelId="{D53EA53B-85E4-47C2-8D11-A829F8BCDADF}">
      <dgm:prSet/>
      <dgm:spPr/>
      <dgm:t>
        <a:bodyPr/>
        <a:lstStyle/>
        <a:p>
          <a:r>
            <a:rPr lang="en-US" dirty="0"/>
            <a:t>2018: Data portal</a:t>
          </a:r>
          <a:endParaRPr lang="el-GR" dirty="0"/>
        </a:p>
      </dgm:t>
    </dgm:pt>
    <dgm:pt modelId="{4339CA8B-961D-4C1F-9373-6F75609EE6E5}" type="parTrans" cxnId="{8F40A667-3930-4942-846A-5DB1D93B137F}">
      <dgm:prSet/>
      <dgm:spPr/>
      <dgm:t>
        <a:bodyPr/>
        <a:lstStyle/>
        <a:p>
          <a:endParaRPr lang="el-GR"/>
        </a:p>
      </dgm:t>
    </dgm:pt>
    <dgm:pt modelId="{478D7DB3-0CAD-47C7-8F6C-BA92CF14CEC8}" type="sibTrans" cxnId="{8F40A667-3930-4942-846A-5DB1D93B137F}">
      <dgm:prSet/>
      <dgm:spPr/>
      <dgm:t>
        <a:bodyPr/>
        <a:lstStyle/>
        <a:p>
          <a:endParaRPr lang="el-GR"/>
        </a:p>
      </dgm:t>
    </dgm:pt>
    <dgm:pt modelId="{6F3345D0-06B5-47F3-84B5-C092B1EDC09B}">
      <dgm:prSet/>
      <dgm:spPr/>
      <dgm:t>
        <a:bodyPr/>
        <a:lstStyle/>
        <a:p>
          <a:r>
            <a:rPr lang="en-US" dirty="0"/>
            <a:t>Next? Innovation Hub</a:t>
          </a:r>
          <a:endParaRPr lang="el-GR" dirty="0"/>
        </a:p>
      </dgm:t>
    </dgm:pt>
    <dgm:pt modelId="{8084E4A6-9531-45EE-960D-2C13F760004C}" type="parTrans" cxnId="{31935808-F2AF-44A6-9AFB-8DBBA833C26E}">
      <dgm:prSet/>
      <dgm:spPr/>
      <dgm:t>
        <a:bodyPr/>
        <a:lstStyle/>
        <a:p>
          <a:endParaRPr lang="el-GR"/>
        </a:p>
      </dgm:t>
    </dgm:pt>
    <dgm:pt modelId="{AD6D411F-1901-43D2-8D9C-3C9D5EEC2B2E}" type="sibTrans" cxnId="{31935808-F2AF-44A6-9AFB-8DBBA833C26E}">
      <dgm:prSet/>
      <dgm:spPr/>
      <dgm:t>
        <a:bodyPr/>
        <a:lstStyle/>
        <a:p>
          <a:endParaRPr lang="el-GR"/>
        </a:p>
      </dgm:t>
    </dgm:pt>
    <dgm:pt modelId="{85424D67-3068-4CB5-84B8-FE8EDDDEA65F}" type="pres">
      <dgm:prSet presAssocID="{969211AA-CFBB-401F-A562-AFC5428C0035}" presName="Name0" presStyleCnt="0">
        <dgm:presLayoutVars>
          <dgm:dir/>
        </dgm:presLayoutVars>
      </dgm:prSet>
      <dgm:spPr/>
      <dgm:t>
        <a:bodyPr/>
        <a:lstStyle/>
        <a:p>
          <a:endParaRPr lang="en-US"/>
        </a:p>
      </dgm:t>
    </dgm:pt>
    <dgm:pt modelId="{ECEEB59D-E298-458A-B91D-8BCCA826520A}" type="pres">
      <dgm:prSet presAssocID="{828DD065-FFFB-4A6F-8A63-CDEC10D8DBE6}" presName="parComposite" presStyleCnt="0"/>
      <dgm:spPr/>
    </dgm:pt>
    <dgm:pt modelId="{85F3A6D6-42A3-4DB0-B9EF-25AFA7F29796}" type="pres">
      <dgm:prSet presAssocID="{828DD065-FFFB-4A6F-8A63-CDEC10D8DBE6}" presName="parBigCircle" presStyleLbl="node0" presStyleIdx="0" presStyleCnt="7"/>
      <dgm:spPr/>
    </dgm:pt>
    <dgm:pt modelId="{ACDE7F87-DF14-496B-B3E3-CD7A28D3F0F4}" type="pres">
      <dgm:prSet presAssocID="{828DD065-FFFB-4A6F-8A63-CDEC10D8DBE6}" presName="parTx" presStyleLbl="revTx" presStyleIdx="0" presStyleCnt="17"/>
      <dgm:spPr/>
      <dgm:t>
        <a:bodyPr/>
        <a:lstStyle/>
        <a:p>
          <a:endParaRPr lang="en-US"/>
        </a:p>
      </dgm:t>
    </dgm:pt>
    <dgm:pt modelId="{7AC28425-3B2E-4DE3-BD4C-2363171FE901}" type="pres">
      <dgm:prSet presAssocID="{828DD065-FFFB-4A6F-8A63-CDEC10D8DBE6}" presName="bSpace" presStyleCnt="0"/>
      <dgm:spPr/>
    </dgm:pt>
    <dgm:pt modelId="{406A74C1-5D9A-493B-BAF2-D5AE82317130}" type="pres">
      <dgm:prSet presAssocID="{828DD065-FFFB-4A6F-8A63-CDEC10D8DBE6}" presName="parBackupNorm" presStyleCnt="0"/>
      <dgm:spPr/>
    </dgm:pt>
    <dgm:pt modelId="{1577FF09-8838-46AE-8362-9A9C384641B3}" type="pres">
      <dgm:prSet presAssocID="{8211F30E-9D15-4BA4-8A42-5ADC489D5D42}" presName="parSpace" presStyleCnt="0"/>
      <dgm:spPr/>
    </dgm:pt>
    <dgm:pt modelId="{1C3313A9-CFA2-4586-B787-8D693D1E93A4}" type="pres">
      <dgm:prSet presAssocID="{449D0BDF-4888-4C6B-A5E4-488D8314D223}" presName="parComposite" presStyleCnt="0"/>
      <dgm:spPr/>
    </dgm:pt>
    <dgm:pt modelId="{ABAEEBC1-C694-4AE3-8E5C-54A30C0E908E}" type="pres">
      <dgm:prSet presAssocID="{449D0BDF-4888-4C6B-A5E4-488D8314D223}" presName="parBigCircle" presStyleLbl="node0" presStyleIdx="1" presStyleCnt="7"/>
      <dgm:spPr/>
    </dgm:pt>
    <dgm:pt modelId="{DC19AEAC-BD55-4E31-998B-E548A9D4D605}" type="pres">
      <dgm:prSet presAssocID="{449D0BDF-4888-4C6B-A5E4-488D8314D223}" presName="parTx" presStyleLbl="revTx" presStyleIdx="1" presStyleCnt="17"/>
      <dgm:spPr/>
      <dgm:t>
        <a:bodyPr/>
        <a:lstStyle/>
        <a:p>
          <a:endParaRPr lang="en-US"/>
        </a:p>
      </dgm:t>
    </dgm:pt>
    <dgm:pt modelId="{3F6C79ED-60BF-4BCD-869C-4CE8A4735789}" type="pres">
      <dgm:prSet presAssocID="{449D0BDF-4888-4C6B-A5E4-488D8314D223}" presName="bSpace" presStyleCnt="0"/>
      <dgm:spPr/>
    </dgm:pt>
    <dgm:pt modelId="{35D7F93F-633B-45E3-AA0E-BE3AC64261C0}" type="pres">
      <dgm:prSet presAssocID="{449D0BDF-4888-4C6B-A5E4-488D8314D223}" presName="parBackupNorm" presStyleCnt="0"/>
      <dgm:spPr/>
    </dgm:pt>
    <dgm:pt modelId="{5BACFEAC-9CEA-479F-B5B0-9242E9F29709}" type="pres">
      <dgm:prSet presAssocID="{EE7285F1-3AE6-46C7-A2CD-8461F25C1516}" presName="parSpace" presStyleCnt="0"/>
      <dgm:spPr/>
    </dgm:pt>
    <dgm:pt modelId="{6415DC81-B4DA-4B0C-909C-54C5D672C789}" type="pres">
      <dgm:prSet presAssocID="{5A405A5A-3790-4EBB-AEC4-928A4088D1CF}" presName="parComposite" presStyleCnt="0"/>
      <dgm:spPr/>
    </dgm:pt>
    <dgm:pt modelId="{6326BE0A-7DE7-4058-835D-2F807261EF50}" type="pres">
      <dgm:prSet presAssocID="{5A405A5A-3790-4EBB-AEC4-928A4088D1CF}" presName="parBigCircle" presStyleLbl="node0" presStyleIdx="2" presStyleCnt="7"/>
      <dgm:spPr/>
    </dgm:pt>
    <dgm:pt modelId="{5A233D98-5109-4737-B957-EBEC85A4B506}" type="pres">
      <dgm:prSet presAssocID="{5A405A5A-3790-4EBB-AEC4-928A4088D1CF}" presName="parTx" presStyleLbl="revTx" presStyleIdx="2" presStyleCnt="17"/>
      <dgm:spPr/>
      <dgm:t>
        <a:bodyPr/>
        <a:lstStyle/>
        <a:p>
          <a:endParaRPr lang="en-US"/>
        </a:p>
      </dgm:t>
    </dgm:pt>
    <dgm:pt modelId="{3DA31B2A-298E-4E61-B30F-026F887EA837}" type="pres">
      <dgm:prSet presAssocID="{5A405A5A-3790-4EBB-AEC4-928A4088D1CF}" presName="bSpace" presStyleCnt="0"/>
      <dgm:spPr/>
    </dgm:pt>
    <dgm:pt modelId="{C66D1D57-5A39-42F9-B0CA-9D492A2DAA96}" type="pres">
      <dgm:prSet presAssocID="{5A405A5A-3790-4EBB-AEC4-928A4088D1CF}" presName="parBackupNorm" presStyleCnt="0"/>
      <dgm:spPr/>
    </dgm:pt>
    <dgm:pt modelId="{B82E52DF-CC2E-4B54-8C41-58DD932F679B}" type="pres">
      <dgm:prSet presAssocID="{B89AA4D1-272F-4670-866E-D017F2D780D8}" presName="parSpace" presStyleCnt="0"/>
      <dgm:spPr/>
    </dgm:pt>
    <dgm:pt modelId="{A59E9119-F42E-4FEC-A88B-1F7E2A5C2694}" type="pres">
      <dgm:prSet presAssocID="{DE01A8EE-F3E0-41AB-99B2-0D20EEED9C7D}" presName="desBackupLeftNorm" presStyleCnt="0"/>
      <dgm:spPr/>
    </dgm:pt>
    <dgm:pt modelId="{6AE40C7A-26BB-489F-BCA0-5828F16ADB4B}" type="pres">
      <dgm:prSet presAssocID="{DE01A8EE-F3E0-41AB-99B2-0D20EEED9C7D}" presName="desComposite" presStyleCnt="0"/>
      <dgm:spPr/>
    </dgm:pt>
    <dgm:pt modelId="{10C4DF57-43F5-40B3-A70B-8F65CBE3CA5F}" type="pres">
      <dgm:prSet presAssocID="{DE01A8EE-F3E0-41AB-99B2-0D20EEED9C7D}" presName="desCircle" presStyleLbl="node1" presStyleIdx="0" presStyleCnt="5"/>
      <dgm:spPr/>
    </dgm:pt>
    <dgm:pt modelId="{C4C1A716-446E-4CDE-95B9-709FE6DFCB06}" type="pres">
      <dgm:prSet presAssocID="{DE01A8EE-F3E0-41AB-99B2-0D20EEED9C7D}" presName="chTx" presStyleLbl="revTx" presStyleIdx="3" presStyleCnt="17"/>
      <dgm:spPr/>
      <dgm:t>
        <a:bodyPr/>
        <a:lstStyle/>
        <a:p>
          <a:endParaRPr lang="en-US"/>
        </a:p>
      </dgm:t>
    </dgm:pt>
    <dgm:pt modelId="{851AC577-BAF6-4507-B360-B313CE6FA7BF}" type="pres">
      <dgm:prSet presAssocID="{DE01A8EE-F3E0-41AB-99B2-0D20EEED9C7D}" presName="desTx" presStyleLbl="revTx" presStyleIdx="4" presStyleCnt="17">
        <dgm:presLayoutVars>
          <dgm:bulletEnabled val="1"/>
        </dgm:presLayoutVars>
      </dgm:prSet>
      <dgm:spPr/>
    </dgm:pt>
    <dgm:pt modelId="{D6423BFB-9EE8-4335-B739-3ABF7E61945E}" type="pres">
      <dgm:prSet presAssocID="{DE01A8EE-F3E0-41AB-99B2-0D20EEED9C7D}" presName="desBackupRightNorm" presStyleCnt="0"/>
      <dgm:spPr/>
    </dgm:pt>
    <dgm:pt modelId="{DE138604-F6EB-4BF1-8758-9CD38B5C65ED}" type="pres">
      <dgm:prSet presAssocID="{B05DDF68-F477-4FC0-8F20-1A57C0F04EE9}" presName="desSpace" presStyleCnt="0"/>
      <dgm:spPr/>
    </dgm:pt>
    <dgm:pt modelId="{AC810146-52F7-4756-97A5-6EADA856401E}" type="pres">
      <dgm:prSet presAssocID="{7A079E16-8552-4E90-A157-C5988DBD6C60}" presName="parComposite" presStyleCnt="0"/>
      <dgm:spPr/>
    </dgm:pt>
    <dgm:pt modelId="{644655F4-1261-4D5A-BB45-F9F7C1EA433A}" type="pres">
      <dgm:prSet presAssocID="{7A079E16-8552-4E90-A157-C5988DBD6C60}" presName="parBigCircle" presStyleLbl="node0" presStyleIdx="3" presStyleCnt="7"/>
      <dgm:spPr/>
    </dgm:pt>
    <dgm:pt modelId="{EF5F1441-D457-4476-B9CC-1AA768971E25}" type="pres">
      <dgm:prSet presAssocID="{7A079E16-8552-4E90-A157-C5988DBD6C60}" presName="parTx" presStyleLbl="revTx" presStyleIdx="5" presStyleCnt="17"/>
      <dgm:spPr/>
      <dgm:t>
        <a:bodyPr/>
        <a:lstStyle/>
        <a:p>
          <a:endParaRPr lang="en-US"/>
        </a:p>
      </dgm:t>
    </dgm:pt>
    <dgm:pt modelId="{7BFAE80F-3B66-4338-AEE1-17BFEA007D1D}" type="pres">
      <dgm:prSet presAssocID="{7A079E16-8552-4E90-A157-C5988DBD6C60}" presName="bSpace" presStyleCnt="0"/>
      <dgm:spPr/>
    </dgm:pt>
    <dgm:pt modelId="{6851B115-4590-4386-B57B-650EE6542CF0}" type="pres">
      <dgm:prSet presAssocID="{7A079E16-8552-4E90-A157-C5988DBD6C60}" presName="parBackupNorm" presStyleCnt="0"/>
      <dgm:spPr/>
    </dgm:pt>
    <dgm:pt modelId="{3909CB95-A6F2-4E26-AEC5-ECD60BC0E8A0}" type="pres">
      <dgm:prSet presAssocID="{7ED53AA7-3A50-4F99-9434-35E9D2B81EDE}" presName="parSpace" presStyleCnt="0"/>
      <dgm:spPr/>
    </dgm:pt>
    <dgm:pt modelId="{1B1163D2-3B35-40DF-B383-3A0AFC00426D}" type="pres">
      <dgm:prSet presAssocID="{D0B66814-F06D-4C5E-9423-A7022F83AF57}" presName="desBackupLeftNorm" presStyleCnt="0"/>
      <dgm:spPr/>
    </dgm:pt>
    <dgm:pt modelId="{1C9F5E2F-F1F2-4978-8898-AF7BB3174114}" type="pres">
      <dgm:prSet presAssocID="{D0B66814-F06D-4C5E-9423-A7022F83AF57}" presName="desComposite" presStyleCnt="0"/>
      <dgm:spPr/>
    </dgm:pt>
    <dgm:pt modelId="{E0E7A3C9-23CE-451A-98A5-D07CFB458DB5}" type="pres">
      <dgm:prSet presAssocID="{D0B66814-F06D-4C5E-9423-A7022F83AF57}" presName="desCircle" presStyleLbl="node1" presStyleIdx="1" presStyleCnt="5"/>
      <dgm:spPr/>
    </dgm:pt>
    <dgm:pt modelId="{0781947C-5F23-4242-A400-4FD33A0913C6}" type="pres">
      <dgm:prSet presAssocID="{D0B66814-F06D-4C5E-9423-A7022F83AF57}" presName="chTx" presStyleLbl="revTx" presStyleIdx="6" presStyleCnt="17"/>
      <dgm:spPr/>
      <dgm:t>
        <a:bodyPr/>
        <a:lstStyle/>
        <a:p>
          <a:endParaRPr lang="en-US"/>
        </a:p>
      </dgm:t>
    </dgm:pt>
    <dgm:pt modelId="{EE74EECF-2303-4474-B91E-4E58E6858064}" type="pres">
      <dgm:prSet presAssocID="{D0B66814-F06D-4C5E-9423-A7022F83AF57}" presName="desTx" presStyleLbl="revTx" presStyleIdx="7" presStyleCnt="17">
        <dgm:presLayoutVars>
          <dgm:bulletEnabled val="1"/>
        </dgm:presLayoutVars>
      </dgm:prSet>
      <dgm:spPr/>
    </dgm:pt>
    <dgm:pt modelId="{2FE95B83-301C-421E-B9E6-F84E0B2703FB}" type="pres">
      <dgm:prSet presAssocID="{D0B66814-F06D-4C5E-9423-A7022F83AF57}" presName="desBackupRightNorm" presStyleCnt="0"/>
      <dgm:spPr/>
    </dgm:pt>
    <dgm:pt modelId="{6FE9E83E-98F7-46CA-9715-E2B7A54087FA}" type="pres">
      <dgm:prSet presAssocID="{088AF5E1-BF0B-4559-9148-EF394D5E1925}" presName="desSpace" presStyleCnt="0"/>
      <dgm:spPr/>
    </dgm:pt>
    <dgm:pt modelId="{EB556A2E-4D27-442D-B6C4-839CA760895D}" type="pres">
      <dgm:prSet presAssocID="{7593D938-FC50-4360-A51F-6B20E4C373D9}" presName="parComposite" presStyleCnt="0"/>
      <dgm:spPr/>
    </dgm:pt>
    <dgm:pt modelId="{5E92E43D-986E-496C-AA9C-D3E163F6C60B}" type="pres">
      <dgm:prSet presAssocID="{7593D938-FC50-4360-A51F-6B20E4C373D9}" presName="parBigCircle" presStyleLbl="node0" presStyleIdx="4" presStyleCnt="7"/>
      <dgm:spPr/>
    </dgm:pt>
    <dgm:pt modelId="{09121CAA-5675-4FAE-BEFB-A8AF87C4F7B1}" type="pres">
      <dgm:prSet presAssocID="{7593D938-FC50-4360-A51F-6B20E4C373D9}" presName="parTx" presStyleLbl="revTx" presStyleIdx="8" presStyleCnt="17"/>
      <dgm:spPr/>
      <dgm:t>
        <a:bodyPr/>
        <a:lstStyle/>
        <a:p>
          <a:endParaRPr lang="en-US"/>
        </a:p>
      </dgm:t>
    </dgm:pt>
    <dgm:pt modelId="{6F751804-5D5C-42E3-87E9-7D0DD32D7471}" type="pres">
      <dgm:prSet presAssocID="{7593D938-FC50-4360-A51F-6B20E4C373D9}" presName="bSpace" presStyleCnt="0"/>
      <dgm:spPr/>
    </dgm:pt>
    <dgm:pt modelId="{98C40526-A063-4179-BDC2-BF769BBA6223}" type="pres">
      <dgm:prSet presAssocID="{7593D938-FC50-4360-A51F-6B20E4C373D9}" presName="parBackupNorm" presStyleCnt="0"/>
      <dgm:spPr/>
    </dgm:pt>
    <dgm:pt modelId="{84F8B5CF-7BBE-418F-8E98-CF38C481DA96}" type="pres">
      <dgm:prSet presAssocID="{F7C14C7C-5EA0-4768-82CC-6908B2673852}" presName="parSpace" presStyleCnt="0"/>
      <dgm:spPr/>
    </dgm:pt>
    <dgm:pt modelId="{F1E25F0D-FFA8-4817-9BAC-CCF5546B61BA}" type="pres">
      <dgm:prSet presAssocID="{29704AFB-CC81-439B-9E9F-1FA55283C3B5}" presName="desBackupLeftNorm" presStyleCnt="0"/>
      <dgm:spPr/>
    </dgm:pt>
    <dgm:pt modelId="{C63418FF-C336-47D7-9E11-ECAAF2D7A7DB}" type="pres">
      <dgm:prSet presAssocID="{29704AFB-CC81-439B-9E9F-1FA55283C3B5}" presName="desComposite" presStyleCnt="0"/>
      <dgm:spPr/>
    </dgm:pt>
    <dgm:pt modelId="{C37DA547-23F4-4ABC-8CAD-E143467128AB}" type="pres">
      <dgm:prSet presAssocID="{29704AFB-CC81-439B-9E9F-1FA55283C3B5}" presName="desCircle" presStyleLbl="node1" presStyleIdx="2" presStyleCnt="5"/>
      <dgm:spPr/>
    </dgm:pt>
    <dgm:pt modelId="{FD0804AD-20E6-41D0-8087-22C00A29F25D}" type="pres">
      <dgm:prSet presAssocID="{29704AFB-CC81-439B-9E9F-1FA55283C3B5}" presName="chTx" presStyleLbl="revTx" presStyleIdx="9" presStyleCnt="17"/>
      <dgm:spPr/>
      <dgm:t>
        <a:bodyPr/>
        <a:lstStyle/>
        <a:p>
          <a:endParaRPr lang="en-US"/>
        </a:p>
      </dgm:t>
    </dgm:pt>
    <dgm:pt modelId="{726F82ED-6061-4D42-A593-AB89FA4919A8}" type="pres">
      <dgm:prSet presAssocID="{29704AFB-CC81-439B-9E9F-1FA55283C3B5}" presName="desTx" presStyleLbl="revTx" presStyleIdx="10" presStyleCnt="17">
        <dgm:presLayoutVars>
          <dgm:bulletEnabled val="1"/>
        </dgm:presLayoutVars>
      </dgm:prSet>
      <dgm:spPr/>
    </dgm:pt>
    <dgm:pt modelId="{99897E8F-25A6-43D7-95C7-CD5D73BAD631}" type="pres">
      <dgm:prSet presAssocID="{29704AFB-CC81-439B-9E9F-1FA55283C3B5}" presName="desBackupRightNorm" presStyleCnt="0"/>
      <dgm:spPr/>
    </dgm:pt>
    <dgm:pt modelId="{2495E015-CB80-40D0-BE6C-1AC91243EA0A}" type="pres">
      <dgm:prSet presAssocID="{FA646E3F-E218-4F15-8E6F-93D8B71AC3E2}" presName="desSpace" presStyleCnt="0"/>
      <dgm:spPr/>
    </dgm:pt>
    <dgm:pt modelId="{8EBF7C86-273C-4B56-B0F8-BA13049844F5}" type="pres">
      <dgm:prSet presAssocID="{579A8C1A-4AA6-42F5-9DA5-7EC6E68CDDB1}" presName="desBackupLeftNorm" presStyleCnt="0"/>
      <dgm:spPr/>
    </dgm:pt>
    <dgm:pt modelId="{E439D82D-67C5-460A-A479-9281B6080C50}" type="pres">
      <dgm:prSet presAssocID="{579A8C1A-4AA6-42F5-9DA5-7EC6E68CDDB1}" presName="desComposite" presStyleCnt="0"/>
      <dgm:spPr/>
    </dgm:pt>
    <dgm:pt modelId="{AAEC3A35-589B-4FF5-87F9-F5146301A199}" type="pres">
      <dgm:prSet presAssocID="{579A8C1A-4AA6-42F5-9DA5-7EC6E68CDDB1}" presName="desCircle" presStyleLbl="node1" presStyleIdx="3" presStyleCnt="5"/>
      <dgm:spPr/>
    </dgm:pt>
    <dgm:pt modelId="{34494CEF-D4D3-43E9-A6C9-75AF38533910}" type="pres">
      <dgm:prSet presAssocID="{579A8C1A-4AA6-42F5-9DA5-7EC6E68CDDB1}" presName="chTx" presStyleLbl="revTx" presStyleIdx="11" presStyleCnt="17"/>
      <dgm:spPr/>
      <dgm:t>
        <a:bodyPr/>
        <a:lstStyle/>
        <a:p>
          <a:endParaRPr lang="en-US"/>
        </a:p>
      </dgm:t>
    </dgm:pt>
    <dgm:pt modelId="{6FF26461-E5BC-47BE-ACBD-FFD6C934FC60}" type="pres">
      <dgm:prSet presAssocID="{579A8C1A-4AA6-42F5-9DA5-7EC6E68CDDB1}" presName="desTx" presStyleLbl="revTx" presStyleIdx="12" presStyleCnt="17">
        <dgm:presLayoutVars>
          <dgm:bulletEnabled val="1"/>
        </dgm:presLayoutVars>
      </dgm:prSet>
      <dgm:spPr/>
    </dgm:pt>
    <dgm:pt modelId="{081BE17E-FBA8-45E1-B402-DC596DF7A0BA}" type="pres">
      <dgm:prSet presAssocID="{579A8C1A-4AA6-42F5-9DA5-7EC6E68CDDB1}" presName="desBackupRightNorm" presStyleCnt="0"/>
      <dgm:spPr/>
    </dgm:pt>
    <dgm:pt modelId="{7A61C132-FD55-4637-A6D6-B67EC8351D8C}" type="pres">
      <dgm:prSet presAssocID="{211AD2FD-D0E4-4358-A77C-AB124EB8253E}" presName="desSpace" presStyleCnt="0"/>
      <dgm:spPr/>
    </dgm:pt>
    <dgm:pt modelId="{7ADABA13-F13D-4342-9AA5-402BE9FC5FC1}" type="pres">
      <dgm:prSet presAssocID="{AEFA6175-A89A-4BA6-AD47-EE852EA9F06F}" presName="parComposite" presStyleCnt="0"/>
      <dgm:spPr/>
    </dgm:pt>
    <dgm:pt modelId="{70CB4C92-64EC-4A17-9D8E-75756877D8F8}" type="pres">
      <dgm:prSet presAssocID="{AEFA6175-A89A-4BA6-AD47-EE852EA9F06F}" presName="parBigCircle" presStyleLbl="node0" presStyleIdx="5" presStyleCnt="7"/>
      <dgm:spPr/>
    </dgm:pt>
    <dgm:pt modelId="{9DC5471D-E8F5-4DC2-B092-2C8BB3B0865B}" type="pres">
      <dgm:prSet presAssocID="{AEFA6175-A89A-4BA6-AD47-EE852EA9F06F}" presName="parTx" presStyleLbl="revTx" presStyleIdx="13" presStyleCnt="17"/>
      <dgm:spPr/>
      <dgm:t>
        <a:bodyPr/>
        <a:lstStyle/>
        <a:p>
          <a:endParaRPr lang="en-US"/>
        </a:p>
      </dgm:t>
    </dgm:pt>
    <dgm:pt modelId="{403DF3DA-3BE1-46B7-B484-F6D05F7F2041}" type="pres">
      <dgm:prSet presAssocID="{AEFA6175-A89A-4BA6-AD47-EE852EA9F06F}" presName="bSpace" presStyleCnt="0"/>
      <dgm:spPr/>
    </dgm:pt>
    <dgm:pt modelId="{D0972AF9-6DF0-4EDA-AEB5-3F56195B1485}" type="pres">
      <dgm:prSet presAssocID="{AEFA6175-A89A-4BA6-AD47-EE852EA9F06F}" presName="parBackupNorm" presStyleCnt="0"/>
      <dgm:spPr/>
    </dgm:pt>
    <dgm:pt modelId="{41A4A544-ACA5-4807-B4F8-8228E10A8EB1}" type="pres">
      <dgm:prSet presAssocID="{C7C6C2BB-4B33-463F-8126-37B171C3877B}" presName="parSpace" presStyleCnt="0"/>
      <dgm:spPr/>
    </dgm:pt>
    <dgm:pt modelId="{08BDBE09-9C63-4432-A3B9-8F0174B51948}" type="pres">
      <dgm:prSet presAssocID="{D53EA53B-85E4-47C2-8D11-A829F8BCDADF}" presName="desBackupLeftNorm" presStyleCnt="0"/>
      <dgm:spPr/>
    </dgm:pt>
    <dgm:pt modelId="{311B12FC-3491-4FEB-96B2-270A857A861D}" type="pres">
      <dgm:prSet presAssocID="{D53EA53B-85E4-47C2-8D11-A829F8BCDADF}" presName="desComposite" presStyleCnt="0"/>
      <dgm:spPr/>
    </dgm:pt>
    <dgm:pt modelId="{148B8F75-9106-4630-8B24-C2AC0166D5B4}" type="pres">
      <dgm:prSet presAssocID="{D53EA53B-85E4-47C2-8D11-A829F8BCDADF}" presName="desCircle" presStyleLbl="node1" presStyleIdx="4" presStyleCnt="5"/>
      <dgm:spPr/>
    </dgm:pt>
    <dgm:pt modelId="{3F6CEFC1-62B6-4ABB-ACDA-1F2B0D6F9F04}" type="pres">
      <dgm:prSet presAssocID="{D53EA53B-85E4-47C2-8D11-A829F8BCDADF}" presName="chTx" presStyleLbl="revTx" presStyleIdx="14" presStyleCnt="17"/>
      <dgm:spPr/>
      <dgm:t>
        <a:bodyPr/>
        <a:lstStyle/>
        <a:p>
          <a:endParaRPr lang="en-US"/>
        </a:p>
      </dgm:t>
    </dgm:pt>
    <dgm:pt modelId="{6FC94F7C-E5B4-4321-A136-8E0350E716D7}" type="pres">
      <dgm:prSet presAssocID="{D53EA53B-85E4-47C2-8D11-A829F8BCDADF}" presName="desTx" presStyleLbl="revTx" presStyleIdx="15" presStyleCnt="17">
        <dgm:presLayoutVars>
          <dgm:bulletEnabled val="1"/>
        </dgm:presLayoutVars>
      </dgm:prSet>
      <dgm:spPr/>
    </dgm:pt>
    <dgm:pt modelId="{CA2B6DD0-4337-414E-B65D-FD2071F4FB65}" type="pres">
      <dgm:prSet presAssocID="{D53EA53B-85E4-47C2-8D11-A829F8BCDADF}" presName="desBackupRightNorm" presStyleCnt="0"/>
      <dgm:spPr/>
    </dgm:pt>
    <dgm:pt modelId="{45EF6841-E9B7-42FE-899A-459A848ED776}" type="pres">
      <dgm:prSet presAssocID="{478D7DB3-0CAD-47C7-8F6C-BA92CF14CEC8}" presName="desSpace" presStyleCnt="0"/>
      <dgm:spPr/>
    </dgm:pt>
    <dgm:pt modelId="{0ACD0E21-EDE6-4119-AE8D-57DFC44B94B1}" type="pres">
      <dgm:prSet presAssocID="{6F3345D0-06B5-47F3-84B5-C092B1EDC09B}" presName="parComposite" presStyleCnt="0"/>
      <dgm:spPr/>
    </dgm:pt>
    <dgm:pt modelId="{31337A48-8598-4832-A20E-780D966AE9F8}" type="pres">
      <dgm:prSet presAssocID="{6F3345D0-06B5-47F3-84B5-C092B1EDC09B}" presName="parBigCircle" presStyleLbl="node0" presStyleIdx="6" presStyleCnt="7"/>
      <dgm:spPr/>
    </dgm:pt>
    <dgm:pt modelId="{3CD159EE-CD9A-43BB-8BBE-48D81D679B3E}" type="pres">
      <dgm:prSet presAssocID="{6F3345D0-06B5-47F3-84B5-C092B1EDC09B}" presName="parTx" presStyleLbl="revTx" presStyleIdx="16" presStyleCnt="17"/>
      <dgm:spPr/>
      <dgm:t>
        <a:bodyPr/>
        <a:lstStyle/>
        <a:p>
          <a:endParaRPr lang="en-US"/>
        </a:p>
      </dgm:t>
    </dgm:pt>
    <dgm:pt modelId="{944C4C04-A52D-4CA3-98B1-BA22DB0CB255}" type="pres">
      <dgm:prSet presAssocID="{6F3345D0-06B5-47F3-84B5-C092B1EDC09B}" presName="bSpace" presStyleCnt="0"/>
      <dgm:spPr/>
    </dgm:pt>
    <dgm:pt modelId="{F8A5CB27-1B6E-4E3B-AB85-D93C7491DEF0}" type="pres">
      <dgm:prSet presAssocID="{6F3345D0-06B5-47F3-84B5-C092B1EDC09B}" presName="parBackupNorm" presStyleCnt="0"/>
      <dgm:spPr/>
    </dgm:pt>
    <dgm:pt modelId="{5336B0FC-63B3-4C5F-AAE4-001F7517D885}" type="pres">
      <dgm:prSet presAssocID="{AD6D411F-1901-43D2-8D9C-3C9D5EEC2B2E}" presName="parSpace" presStyleCnt="0"/>
      <dgm:spPr/>
    </dgm:pt>
  </dgm:ptLst>
  <dgm:cxnLst>
    <dgm:cxn modelId="{8F40A667-3930-4942-846A-5DB1D93B137F}" srcId="{AEFA6175-A89A-4BA6-AD47-EE852EA9F06F}" destId="{D53EA53B-85E4-47C2-8D11-A829F8BCDADF}" srcOrd="0" destOrd="0" parTransId="{4339CA8B-961D-4C1F-9373-6F75609EE6E5}" sibTransId="{478D7DB3-0CAD-47C7-8F6C-BA92CF14CEC8}"/>
    <dgm:cxn modelId="{A23D791F-B54C-4F8D-925B-0E99DBBFEF1F}" srcId="{969211AA-CFBB-401F-A562-AFC5428C0035}" destId="{7A079E16-8552-4E90-A157-C5988DBD6C60}" srcOrd="3" destOrd="0" parTransId="{95873182-3151-4B59-8CC1-E61940B038F4}" sibTransId="{7ED53AA7-3A50-4F99-9434-35E9D2B81EDE}"/>
    <dgm:cxn modelId="{8D4CA45C-DAB5-4EC4-B5AD-1A1E9C932A54}" type="presOf" srcId="{D53EA53B-85E4-47C2-8D11-A829F8BCDADF}" destId="{3F6CEFC1-62B6-4ABB-ACDA-1F2B0D6F9F04}" srcOrd="0" destOrd="0" presId="urn:microsoft.com/office/officeart/2008/layout/CircleAccentTimeline"/>
    <dgm:cxn modelId="{D91F0E92-114B-4647-99EE-585A95AAC0B9}" srcId="{969211AA-CFBB-401F-A562-AFC5428C0035}" destId="{AEFA6175-A89A-4BA6-AD47-EE852EA9F06F}" srcOrd="5" destOrd="0" parTransId="{E6BC291D-CCEF-421D-876D-76B42A2BF442}" sibTransId="{C7C6C2BB-4B33-463F-8126-37B171C3877B}"/>
    <dgm:cxn modelId="{DD5E579B-F48D-43DC-A65E-B8CE57E86A86}" type="presOf" srcId="{6F3345D0-06B5-47F3-84B5-C092B1EDC09B}" destId="{3CD159EE-CD9A-43BB-8BBE-48D81D679B3E}" srcOrd="0" destOrd="0" presId="urn:microsoft.com/office/officeart/2008/layout/CircleAccentTimeline"/>
    <dgm:cxn modelId="{31935808-F2AF-44A6-9AFB-8DBBA833C26E}" srcId="{969211AA-CFBB-401F-A562-AFC5428C0035}" destId="{6F3345D0-06B5-47F3-84B5-C092B1EDC09B}" srcOrd="6" destOrd="0" parTransId="{8084E4A6-9531-45EE-960D-2C13F760004C}" sibTransId="{AD6D411F-1901-43D2-8D9C-3C9D5EEC2B2E}"/>
    <dgm:cxn modelId="{15D47397-3F57-48B6-BF2F-8AD8D01815F8}" srcId="{969211AA-CFBB-401F-A562-AFC5428C0035}" destId="{828DD065-FFFB-4A6F-8A63-CDEC10D8DBE6}" srcOrd="0" destOrd="0" parTransId="{1DD9931B-756F-43BD-A1CE-8607738F9A72}" sibTransId="{8211F30E-9D15-4BA4-8A42-5ADC489D5D42}"/>
    <dgm:cxn modelId="{55512F32-E307-4DEC-9E6A-4273CD91CC53}" type="presOf" srcId="{5A405A5A-3790-4EBB-AEC4-928A4088D1CF}" destId="{5A233D98-5109-4737-B957-EBEC85A4B506}" srcOrd="0" destOrd="0" presId="urn:microsoft.com/office/officeart/2008/layout/CircleAccentTimeline"/>
    <dgm:cxn modelId="{0E076F3A-BAE9-459D-ACE7-7785AC849406}" type="presOf" srcId="{828DD065-FFFB-4A6F-8A63-CDEC10D8DBE6}" destId="{ACDE7F87-DF14-496B-B3E3-CD7A28D3F0F4}" srcOrd="0" destOrd="0" presId="urn:microsoft.com/office/officeart/2008/layout/CircleAccentTimeline"/>
    <dgm:cxn modelId="{1271DF9A-3FF0-4A9B-8718-6D41B0D05FE6}" type="presOf" srcId="{579A8C1A-4AA6-42F5-9DA5-7EC6E68CDDB1}" destId="{34494CEF-D4D3-43E9-A6C9-75AF38533910}" srcOrd="0" destOrd="0" presId="urn:microsoft.com/office/officeart/2008/layout/CircleAccentTimeline"/>
    <dgm:cxn modelId="{9D387619-6E54-4E36-9AC2-1C66732937A7}" type="presOf" srcId="{7593D938-FC50-4360-A51F-6B20E4C373D9}" destId="{09121CAA-5675-4FAE-BEFB-A8AF87C4F7B1}" srcOrd="0" destOrd="0" presId="urn:microsoft.com/office/officeart/2008/layout/CircleAccentTimeline"/>
    <dgm:cxn modelId="{390B5153-CB22-4AEF-8693-76177814167B}" type="presOf" srcId="{AEFA6175-A89A-4BA6-AD47-EE852EA9F06F}" destId="{9DC5471D-E8F5-4DC2-B092-2C8BB3B0865B}" srcOrd="0" destOrd="0" presId="urn:microsoft.com/office/officeart/2008/layout/CircleAccentTimeline"/>
    <dgm:cxn modelId="{45D0F690-E637-4C32-A55C-2D615D3D639B}" srcId="{7593D938-FC50-4360-A51F-6B20E4C373D9}" destId="{29704AFB-CC81-439B-9E9F-1FA55283C3B5}" srcOrd="0" destOrd="0" parTransId="{4F8AAA10-36C8-4AFC-B417-59070216DDFF}" sibTransId="{FA646E3F-E218-4F15-8E6F-93D8B71AC3E2}"/>
    <dgm:cxn modelId="{9F5EE52C-0105-48A3-89AF-1958D01BBF6C}" type="presOf" srcId="{969211AA-CFBB-401F-A562-AFC5428C0035}" destId="{85424D67-3068-4CB5-84B8-FE8EDDDEA65F}" srcOrd="0" destOrd="0" presId="urn:microsoft.com/office/officeart/2008/layout/CircleAccentTimeline"/>
    <dgm:cxn modelId="{9AF7E5E7-47C6-47D9-8FC3-5C49B58B2381}" srcId="{969211AA-CFBB-401F-A562-AFC5428C0035}" destId="{449D0BDF-4888-4C6B-A5E4-488D8314D223}" srcOrd="1" destOrd="0" parTransId="{78B93CDB-41AE-4434-8E6D-AE06032927EC}" sibTransId="{EE7285F1-3AE6-46C7-A2CD-8461F25C1516}"/>
    <dgm:cxn modelId="{8FCD7648-7977-4E31-8FFE-3FD22380F518}" srcId="{969211AA-CFBB-401F-A562-AFC5428C0035}" destId="{7593D938-FC50-4360-A51F-6B20E4C373D9}" srcOrd="4" destOrd="0" parTransId="{F51455BF-2E99-4F43-BE46-A8F9FC19D3FF}" sibTransId="{F7C14C7C-5EA0-4768-82CC-6908B2673852}"/>
    <dgm:cxn modelId="{E99367BC-49E7-47E9-8375-22BC4DF7636E}" type="presOf" srcId="{D0B66814-F06D-4C5E-9423-A7022F83AF57}" destId="{0781947C-5F23-4242-A400-4FD33A0913C6}" srcOrd="0" destOrd="0" presId="urn:microsoft.com/office/officeart/2008/layout/CircleAccentTimeline"/>
    <dgm:cxn modelId="{1A7BE6BB-3CB8-4783-8BF2-2A39731AB3D1}" type="presOf" srcId="{29704AFB-CC81-439B-9E9F-1FA55283C3B5}" destId="{FD0804AD-20E6-41D0-8087-22C00A29F25D}" srcOrd="0" destOrd="0" presId="urn:microsoft.com/office/officeart/2008/layout/CircleAccentTimeline"/>
    <dgm:cxn modelId="{860A8EC4-3BDA-4876-9BED-AF8062333D65}" type="presOf" srcId="{7A079E16-8552-4E90-A157-C5988DBD6C60}" destId="{EF5F1441-D457-4476-B9CC-1AA768971E25}" srcOrd="0" destOrd="0" presId="urn:microsoft.com/office/officeart/2008/layout/CircleAccentTimeline"/>
    <dgm:cxn modelId="{D7E77CF1-C3B6-496B-986A-C5173AFA25EB}" srcId="{7A079E16-8552-4E90-A157-C5988DBD6C60}" destId="{D0B66814-F06D-4C5E-9423-A7022F83AF57}" srcOrd="0" destOrd="0" parTransId="{8931CC31-0944-4124-B80B-EBB9522EE7B3}" sibTransId="{088AF5E1-BF0B-4559-9148-EF394D5E1925}"/>
    <dgm:cxn modelId="{0C65137F-F5C1-4040-B8FE-1DA0BA3E3569}" type="presOf" srcId="{449D0BDF-4888-4C6B-A5E4-488D8314D223}" destId="{DC19AEAC-BD55-4E31-998B-E548A9D4D605}" srcOrd="0" destOrd="0" presId="urn:microsoft.com/office/officeart/2008/layout/CircleAccentTimeline"/>
    <dgm:cxn modelId="{69E4FAB5-046F-4F03-9DD3-F43076109742}" srcId="{5A405A5A-3790-4EBB-AEC4-928A4088D1CF}" destId="{DE01A8EE-F3E0-41AB-99B2-0D20EEED9C7D}" srcOrd="0" destOrd="0" parTransId="{EDB98BA6-615B-481A-8C20-6AD9329D7DE7}" sibTransId="{B05DDF68-F477-4FC0-8F20-1A57C0F04EE9}"/>
    <dgm:cxn modelId="{3529D2BB-9253-4F02-8D41-CDE4B1724316}" srcId="{969211AA-CFBB-401F-A562-AFC5428C0035}" destId="{5A405A5A-3790-4EBB-AEC4-928A4088D1CF}" srcOrd="2" destOrd="0" parTransId="{6550737D-8433-4683-A0BB-557949D98411}" sibTransId="{B89AA4D1-272F-4670-866E-D017F2D780D8}"/>
    <dgm:cxn modelId="{98F84C70-28A0-4B2F-BD11-0ACF7280E3EF}" type="presOf" srcId="{DE01A8EE-F3E0-41AB-99B2-0D20EEED9C7D}" destId="{C4C1A716-446E-4CDE-95B9-709FE6DFCB06}" srcOrd="0" destOrd="0" presId="urn:microsoft.com/office/officeart/2008/layout/CircleAccentTimeline"/>
    <dgm:cxn modelId="{B885F4C5-AD00-44DE-B8B5-D674820FB3E7}" srcId="{7593D938-FC50-4360-A51F-6B20E4C373D9}" destId="{579A8C1A-4AA6-42F5-9DA5-7EC6E68CDDB1}" srcOrd="1" destOrd="0" parTransId="{375FCCFC-4F74-47FC-ABC7-FD2A4E9CB3CA}" sibTransId="{211AD2FD-D0E4-4358-A77C-AB124EB8253E}"/>
    <dgm:cxn modelId="{44B3DFBD-689E-49E2-8A2D-45A77C802BE1}" type="presParOf" srcId="{85424D67-3068-4CB5-84B8-FE8EDDDEA65F}" destId="{ECEEB59D-E298-458A-B91D-8BCCA826520A}" srcOrd="0" destOrd="0" presId="urn:microsoft.com/office/officeart/2008/layout/CircleAccentTimeline"/>
    <dgm:cxn modelId="{23CC8534-43B6-4699-8820-DCC66A650E1F}" type="presParOf" srcId="{ECEEB59D-E298-458A-B91D-8BCCA826520A}" destId="{85F3A6D6-42A3-4DB0-B9EF-25AFA7F29796}" srcOrd="0" destOrd="0" presId="urn:microsoft.com/office/officeart/2008/layout/CircleAccentTimeline"/>
    <dgm:cxn modelId="{DF5EE96F-5919-4B55-BAF9-084575B970FE}" type="presParOf" srcId="{ECEEB59D-E298-458A-B91D-8BCCA826520A}" destId="{ACDE7F87-DF14-496B-B3E3-CD7A28D3F0F4}" srcOrd="1" destOrd="0" presId="urn:microsoft.com/office/officeart/2008/layout/CircleAccentTimeline"/>
    <dgm:cxn modelId="{101BFD6B-96C2-4F97-9672-18D3ABDE6D4A}" type="presParOf" srcId="{ECEEB59D-E298-458A-B91D-8BCCA826520A}" destId="{7AC28425-3B2E-4DE3-BD4C-2363171FE901}" srcOrd="2" destOrd="0" presId="urn:microsoft.com/office/officeart/2008/layout/CircleAccentTimeline"/>
    <dgm:cxn modelId="{E20FA1D4-D2A3-4F54-98DC-49AD8B9702EA}" type="presParOf" srcId="{85424D67-3068-4CB5-84B8-FE8EDDDEA65F}" destId="{406A74C1-5D9A-493B-BAF2-D5AE82317130}" srcOrd="1" destOrd="0" presId="urn:microsoft.com/office/officeart/2008/layout/CircleAccentTimeline"/>
    <dgm:cxn modelId="{33C041C7-7305-403F-B704-E83B36A9641E}" type="presParOf" srcId="{85424D67-3068-4CB5-84B8-FE8EDDDEA65F}" destId="{1577FF09-8838-46AE-8362-9A9C384641B3}" srcOrd="2" destOrd="0" presId="urn:microsoft.com/office/officeart/2008/layout/CircleAccentTimeline"/>
    <dgm:cxn modelId="{0F2BEEB2-09FC-4A23-AC2E-85700CF048B8}" type="presParOf" srcId="{85424D67-3068-4CB5-84B8-FE8EDDDEA65F}" destId="{1C3313A9-CFA2-4586-B787-8D693D1E93A4}" srcOrd="3" destOrd="0" presId="urn:microsoft.com/office/officeart/2008/layout/CircleAccentTimeline"/>
    <dgm:cxn modelId="{422BF48A-6912-4EBA-822A-2EF5009599C5}" type="presParOf" srcId="{1C3313A9-CFA2-4586-B787-8D693D1E93A4}" destId="{ABAEEBC1-C694-4AE3-8E5C-54A30C0E908E}" srcOrd="0" destOrd="0" presId="urn:microsoft.com/office/officeart/2008/layout/CircleAccentTimeline"/>
    <dgm:cxn modelId="{E8F45D41-BC25-4CC7-894B-0CC5FEFC10B1}" type="presParOf" srcId="{1C3313A9-CFA2-4586-B787-8D693D1E93A4}" destId="{DC19AEAC-BD55-4E31-998B-E548A9D4D605}" srcOrd="1" destOrd="0" presId="urn:microsoft.com/office/officeart/2008/layout/CircleAccentTimeline"/>
    <dgm:cxn modelId="{7D6ADA9B-807C-4C30-A483-66A9A4EF939A}" type="presParOf" srcId="{1C3313A9-CFA2-4586-B787-8D693D1E93A4}" destId="{3F6C79ED-60BF-4BCD-869C-4CE8A4735789}" srcOrd="2" destOrd="0" presId="urn:microsoft.com/office/officeart/2008/layout/CircleAccentTimeline"/>
    <dgm:cxn modelId="{F06E0B2D-F561-4622-99F8-A612F860B145}" type="presParOf" srcId="{85424D67-3068-4CB5-84B8-FE8EDDDEA65F}" destId="{35D7F93F-633B-45E3-AA0E-BE3AC64261C0}" srcOrd="4" destOrd="0" presId="urn:microsoft.com/office/officeart/2008/layout/CircleAccentTimeline"/>
    <dgm:cxn modelId="{9B53FBE7-E0BF-45EB-B7C9-E3958EA2C477}" type="presParOf" srcId="{85424D67-3068-4CB5-84B8-FE8EDDDEA65F}" destId="{5BACFEAC-9CEA-479F-B5B0-9242E9F29709}" srcOrd="5" destOrd="0" presId="urn:microsoft.com/office/officeart/2008/layout/CircleAccentTimeline"/>
    <dgm:cxn modelId="{17058183-63BE-4E28-BA4D-04BCCAAE922D}" type="presParOf" srcId="{85424D67-3068-4CB5-84B8-FE8EDDDEA65F}" destId="{6415DC81-B4DA-4B0C-909C-54C5D672C789}" srcOrd="6" destOrd="0" presId="urn:microsoft.com/office/officeart/2008/layout/CircleAccentTimeline"/>
    <dgm:cxn modelId="{00D7809B-7728-4542-BEFC-AE2424028C0B}" type="presParOf" srcId="{6415DC81-B4DA-4B0C-909C-54C5D672C789}" destId="{6326BE0A-7DE7-4058-835D-2F807261EF50}" srcOrd="0" destOrd="0" presId="urn:microsoft.com/office/officeart/2008/layout/CircleAccentTimeline"/>
    <dgm:cxn modelId="{5DE7F246-103B-4A1A-833E-56E6755917AC}" type="presParOf" srcId="{6415DC81-B4DA-4B0C-909C-54C5D672C789}" destId="{5A233D98-5109-4737-B957-EBEC85A4B506}" srcOrd="1" destOrd="0" presId="urn:microsoft.com/office/officeart/2008/layout/CircleAccentTimeline"/>
    <dgm:cxn modelId="{C024C467-69C7-4FA1-898F-B9D7A50D87D9}" type="presParOf" srcId="{6415DC81-B4DA-4B0C-909C-54C5D672C789}" destId="{3DA31B2A-298E-4E61-B30F-026F887EA837}" srcOrd="2" destOrd="0" presId="urn:microsoft.com/office/officeart/2008/layout/CircleAccentTimeline"/>
    <dgm:cxn modelId="{47BA2364-5CEB-4C49-9D0A-ECE25BEB798F}" type="presParOf" srcId="{85424D67-3068-4CB5-84B8-FE8EDDDEA65F}" destId="{C66D1D57-5A39-42F9-B0CA-9D492A2DAA96}" srcOrd="7" destOrd="0" presId="urn:microsoft.com/office/officeart/2008/layout/CircleAccentTimeline"/>
    <dgm:cxn modelId="{BDE3B34B-8B1C-45D1-84D9-EBBFFF819A88}" type="presParOf" srcId="{85424D67-3068-4CB5-84B8-FE8EDDDEA65F}" destId="{B82E52DF-CC2E-4B54-8C41-58DD932F679B}" srcOrd="8" destOrd="0" presId="urn:microsoft.com/office/officeart/2008/layout/CircleAccentTimeline"/>
    <dgm:cxn modelId="{549EBA48-E575-4B4D-B3CF-D5D501C45178}" type="presParOf" srcId="{85424D67-3068-4CB5-84B8-FE8EDDDEA65F}" destId="{A59E9119-F42E-4FEC-A88B-1F7E2A5C2694}" srcOrd="9" destOrd="0" presId="urn:microsoft.com/office/officeart/2008/layout/CircleAccentTimeline"/>
    <dgm:cxn modelId="{B4562098-4A3B-4E48-88F5-FF8878F2C5DA}" type="presParOf" srcId="{85424D67-3068-4CB5-84B8-FE8EDDDEA65F}" destId="{6AE40C7A-26BB-489F-BCA0-5828F16ADB4B}" srcOrd="10" destOrd="0" presId="urn:microsoft.com/office/officeart/2008/layout/CircleAccentTimeline"/>
    <dgm:cxn modelId="{9B8E96AF-4FCD-4FAD-967D-C8C106132B77}" type="presParOf" srcId="{6AE40C7A-26BB-489F-BCA0-5828F16ADB4B}" destId="{10C4DF57-43F5-40B3-A70B-8F65CBE3CA5F}" srcOrd="0" destOrd="0" presId="urn:microsoft.com/office/officeart/2008/layout/CircleAccentTimeline"/>
    <dgm:cxn modelId="{49BA1F59-7D9E-48A3-ADCF-4281DB6269B0}" type="presParOf" srcId="{6AE40C7A-26BB-489F-BCA0-5828F16ADB4B}" destId="{C4C1A716-446E-4CDE-95B9-709FE6DFCB06}" srcOrd="1" destOrd="0" presId="urn:microsoft.com/office/officeart/2008/layout/CircleAccentTimeline"/>
    <dgm:cxn modelId="{63A0DAC7-D034-407F-82B0-F17DDFEF43C1}" type="presParOf" srcId="{6AE40C7A-26BB-489F-BCA0-5828F16ADB4B}" destId="{851AC577-BAF6-4507-B360-B313CE6FA7BF}" srcOrd="2" destOrd="0" presId="urn:microsoft.com/office/officeart/2008/layout/CircleAccentTimeline"/>
    <dgm:cxn modelId="{91CDB684-04F1-4024-843A-04E7716B8516}" type="presParOf" srcId="{85424D67-3068-4CB5-84B8-FE8EDDDEA65F}" destId="{D6423BFB-9EE8-4335-B739-3ABF7E61945E}" srcOrd="11" destOrd="0" presId="urn:microsoft.com/office/officeart/2008/layout/CircleAccentTimeline"/>
    <dgm:cxn modelId="{F2D58E58-7D12-4020-BBDC-3A06DDBC53F2}" type="presParOf" srcId="{85424D67-3068-4CB5-84B8-FE8EDDDEA65F}" destId="{DE138604-F6EB-4BF1-8758-9CD38B5C65ED}" srcOrd="12" destOrd="0" presId="urn:microsoft.com/office/officeart/2008/layout/CircleAccentTimeline"/>
    <dgm:cxn modelId="{946B3A21-B549-434F-B039-444308817D79}" type="presParOf" srcId="{85424D67-3068-4CB5-84B8-FE8EDDDEA65F}" destId="{AC810146-52F7-4756-97A5-6EADA856401E}" srcOrd="13" destOrd="0" presId="urn:microsoft.com/office/officeart/2008/layout/CircleAccentTimeline"/>
    <dgm:cxn modelId="{F3107F66-384B-475E-A3B0-0DA2968DC7D8}" type="presParOf" srcId="{AC810146-52F7-4756-97A5-6EADA856401E}" destId="{644655F4-1261-4D5A-BB45-F9F7C1EA433A}" srcOrd="0" destOrd="0" presId="urn:microsoft.com/office/officeart/2008/layout/CircleAccentTimeline"/>
    <dgm:cxn modelId="{79686C67-5D4F-4FAD-8300-741294FACE4E}" type="presParOf" srcId="{AC810146-52F7-4756-97A5-6EADA856401E}" destId="{EF5F1441-D457-4476-B9CC-1AA768971E25}" srcOrd="1" destOrd="0" presId="urn:microsoft.com/office/officeart/2008/layout/CircleAccentTimeline"/>
    <dgm:cxn modelId="{AC04A2C2-E4D9-472D-BD03-0CBAC1EBED5F}" type="presParOf" srcId="{AC810146-52F7-4756-97A5-6EADA856401E}" destId="{7BFAE80F-3B66-4338-AEE1-17BFEA007D1D}" srcOrd="2" destOrd="0" presId="urn:microsoft.com/office/officeart/2008/layout/CircleAccentTimeline"/>
    <dgm:cxn modelId="{FCD938B7-41EA-4773-8A2F-81D1675D380F}" type="presParOf" srcId="{85424D67-3068-4CB5-84B8-FE8EDDDEA65F}" destId="{6851B115-4590-4386-B57B-650EE6542CF0}" srcOrd="14" destOrd="0" presId="urn:microsoft.com/office/officeart/2008/layout/CircleAccentTimeline"/>
    <dgm:cxn modelId="{915397C2-2765-49EC-BF9B-43BFC415D7F9}" type="presParOf" srcId="{85424D67-3068-4CB5-84B8-FE8EDDDEA65F}" destId="{3909CB95-A6F2-4E26-AEC5-ECD60BC0E8A0}" srcOrd="15" destOrd="0" presId="urn:microsoft.com/office/officeart/2008/layout/CircleAccentTimeline"/>
    <dgm:cxn modelId="{95C146A9-0447-434A-A34D-C88516173AD0}" type="presParOf" srcId="{85424D67-3068-4CB5-84B8-FE8EDDDEA65F}" destId="{1B1163D2-3B35-40DF-B383-3A0AFC00426D}" srcOrd="16" destOrd="0" presId="urn:microsoft.com/office/officeart/2008/layout/CircleAccentTimeline"/>
    <dgm:cxn modelId="{61F8CCB5-903D-421E-87E7-C6DA10084BCE}" type="presParOf" srcId="{85424D67-3068-4CB5-84B8-FE8EDDDEA65F}" destId="{1C9F5E2F-F1F2-4978-8898-AF7BB3174114}" srcOrd="17" destOrd="0" presId="urn:microsoft.com/office/officeart/2008/layout/CircleAccentTimeline"/>
    <dgm:cxn modelId="{D5B46535-B617-4AFF-A30D-9E45D17B4BD4}" type="presParOf" srcId="{1C9F5E2F-F1F2-4978-8898-AF7BB3174114}" destId="{E0E7A3C9-23CE-451A-98A5-D07CFB458DB5}" srcOrd="0" destOrd="0" presId="urn:microsoft.com/office/officeart/2008/layout/CircleAccentTimeline"/>
    <dgm:cxn modelId="{BDD194B7-2969-4A23-92BD-D460AA8A9138}" type="presParOf" srcId="{1C9F5E2F-F1F2-4978-8898-AF7BB3174114}" destId="{0781947C-5F23-4242-A400-4FD33A0913C6}" srcOrd="1" destOrd="0" presId="urn:microsoft.com/office/officeart/2008/layout/CircleAccentTimeline"/>
    <dgm:cxn modelId="{E58108AB-EED3-4BB1-B7E4-16B736AB2F06}" type="presParOf" srcId="{1C9F5E2F-F1F2-4978-8898-AF7BB3174114}" destId="{EE74EECF-2303-4474-B91E-4E58E6858064}" srcOrd="2" destOrd="0" presId="urn:microsoft.com/office/officeart/2008/layout/CircleAccentTimeline"/>
    <dgm:cxn modelId="{2214A320-4465-4FFA-9AC2-765DB6654C2D}" type="presParOf" srcId="{85424D67-3068-4CB5-84B8-FE8EDDDEA65F}" destId="{2FE95B83-301C-421E-B9E6-F84E0B2703FB}" srcOrd="18" destOrd="0" presId="urn:microsoft.com/office/officeart/2008/layout/CircleAccentTimeline"/>
    <dgm:cxn modelId="{98E939FD-B16F-480B-9D56-7FB453CB1F29}" type="presParOf" srcId="{85424D67-3068-4CB5-84B8-FE8EDDDEA65F}" destId="{6FE9E83E-98F7-46CA-9715-E2B7A54087FA}" srcOrd="19" destOrd="0" presId="urn:microsoft.com/office/officeart/2008/layout/CircleAccentTimeline"/>
    <dgm:cxn modelId="{359D5B7E-631E-40F7-91C1-E7921835D4F8}" type="presParOf" srcId="{85424D67-3068-4CB5-84B8-FE8EDDDEA65F}" destId="{EB556A2E-4D27-442D-B6C4-839CA760895D}" srcOrd="20" destOrd="0" presId="urn:microsoft.com/office/officeart/2008/layout/CircleAccentTimeline"/>
    <dgm:cxn modelId="{014136CB-1FFF-4218-8301-31E0CF96DB1B}" type="presParOf" srcId="{EB556A2E-4D27-442D-B6C4-839CA760895D}" destId="{5E92E43D-986E-496C-AA9C-D3E163F6C60B}" srcOrd="0" destOrd="0" presId="urn:microsoft.com/office/officeart/2008/layout/CircleAccentTimeline"/>
    <dgm:cxn modelId="{CBEEF23A-1442-4104-AD97-B0B9F954A475}" type="presParOf" srcId="{EB556A2E-4D27-442D-B6C4-839CA760895D}" destId="{09121CAA-5675-4FAE-BEFB-A8AF87C4F7B1}" srcOrd="1" destOrd="0" presId="urn:microsoft.com/office/officeart/2008/layout/CircleAccentTimeline"/>
    <dgm:cxn modelId="{5638D9A9-A2FE-4F06-8C78-45BC3893E770}" type="presParOf" srcId="{EB556A2E-4D27-442D-B6C4-839CA760895D}" destId="{6F751804-5D5C-42E3-87E9-7D0DD32D7471}" srcOrd="2" destOrd="0" presId="urn:microsoft.com/office/officeart/2008/layout/CircleAccentTimeline"/>
    <dgm:cxn modelId="{3E3B77D5-59A7-4AE8-9D72-4527B2DA966B}" type="presParOf" srcId="{85424D67-3068-4CB5-84B8-FE8EDDDEA65F}" destId="{98C40526-A063-4179-BDC2-BF769BBA6223}" srcOrd="21" destOrd="0" presId="urn:microsoft.com/office/officeart/2008/layout/CircleAccentTimeline"/>
    <dgm:cxn modelId="{49819CD7-6EA3-4EE3-B927-F144AB9DA37E}" type="presParOf" srcId="{85424D67-3068-4CB5-84B8-FE8EDDDEA65F}" destId="{84F8B5CF-7BBE-418F-8E98-CF38C481DA96}" srcOrd="22" destOrd="0" presId="urn:microsoft.com/office/officeart/2008/layout/CircleAccentTimeline"/>
    <dgm:cxn modelId="{DC0F5184-AC9F-49E4-B0DF-B425B1598917}" type="presParOf" srcId="{85424D67-3068-4CB5-84B8-FE8EDDDEA65F}" destId="{F1E25F0D-FFA8-4817-9BAC-CCF5546B61BA}" srcOrd="23" destOrd="0" presId="urn:microsoft.com/office/officeart/2008/layout/CircleAccentTimeline"/>
    <dgm:cxn modelId="{089FEDBA-44F5-4028-A43F-2AAF80C49A5C}" type="presParOf" srcId="{85424D67-3068-4CB5-84B8-FE8EDDDEA65F}" destId="{C63418FF-C336-47D7-9E11-ECAAF2D7A7DB}" srcOrd="24" destOrd="0" presId="urn:microsoft.com/office/officeart/2008/layout/CircleAccentTimeline"/>
    <dgm:cxn modelId="{0B8C2562-4F43-4A17-857F-31F3801A4C72}" type="presParOf" srcId="{C63418FF-C336-47D7-9E11-ECAAF2D7A7DB}" destId="{C37DA547-23F4-4ABC-8CAD-E143467128AB}" srcOrd="0" destOrd="0" presId="urn:microsoft.com/office/officeart/2008/layout/CircleAccentTimeline"/>
    <dgm:cxn modelId="{18E05533-DB54-42E5-87DF-E0D11B85BBD5}" type="presParOf" srcId="{C63418FF-C336-47D7-9E11-ECAAF2D7A7DB}" destId="{FD0804AD-20E6-41D0-8087-22C00A29F25D}" srcOrd="1" destOrd="0" presId="urn:microsoft.com/office/officeart/2008/layout/CircleAccentTimeline"/>
    <dgm:cxn modelId="{7845AD72-7BA0-4E5D-9DE0-D14A4A91A9D2}" type="presParOf" srcId="{C63418FF-C336-47D7-9E11-ECAAF2D7A7DB}" destId="{726F82ED-6061-4D42-A593-AB89FA4919A8}" srcOrd="2" destOrd="0" presId="urn:microsoft.com/office/officeart/2008/layout/CircleAccentTimeline"/>
    <dgm:cxn modelId="{43AC4EE1-4BE1-4827-95EE-963B02E890ED}" type="presParOf" srcId="{85424D67-3068-4CB5-84B8-FE8EDDDEA65F}" destId="{99897E8F-25A6-43D7-95C7-CD5D73BAD631}" srcOrd="25" destOrd="0" presId="urn:microsoft.com/office/officeart/2008/layout/CircleAccentTimeline"/>
    <dgm:cxn modelId="{3E2871F0-9A1B-4BAD-B411-AFCD566CE6C0}" type="presParOf" srcId="{85424D67-3068-4CB5-84B8-FE8EDDDEA65F}" destId="{2495E015-CB80-40D0-BE6C-1AC91243EA0A}" srcOrd="26" destOrd="0" presId="urn:microsoft.com/office/officeart/2008/layout/CircleAccentTimeline"/>
    <dgm:cxn modelId="{B927DE5E-149C-4CB7-83C5-13ED22F6859E}" type="presParOf" srcId="{85424D67-3068-4CB5-84B8-FE8EDDDEA65F}" destId="{8EBF7C86-273C-4B56-B0F8-BA13049844F5}" srcOrd="27" destOrd="0" presId="urn:microsoft.com/office/officeart/2008/layout/CircleAccentTimeline"/>
    <dgm:cxn modelId="{2CCB9A67-856E-44A2-A0CE-2FB646B677DF}" type="presParOf" srcId="{85424D67-3068-4CB5-84B8-FE8EDDDEA65F}" destId="{E439D82D-67C5-460A-A479-9281B6080C50}" srcOrd="28" destOrd="0" presId="urn:microsoft.com/office/officeart/2008/layout/CircleAccentTimeline"/>
    <dgm:cxn modelId="{4F86F9B2-A347-44D1-B836-223F4BC603E2}" type="presParOf" srcId="{E439D82D-67C5-460A-A479-9281B6080C50}" destId="{AAEC3A35-589B-4FF5-87F9-F5146301A199}" srcOrd="0" destOrd="0" presId="urn:microsoft.com/office/officeart/2008/layout/CircleAccentTimeline"/>
    <dgm:cxn modelId="{186C49AE-8468-4B68-983F-E56CBEFEB40E}" type="presParOf" srcId="{E439D82D-67C5-460A-A479-9281B6080C50}" destId="{34494CEF-D4D3-43E9-A6C9-75AF38533910}" srcOrd="1" destOrd="0" presId="urn:microsoft.com/office/officeart/2008/layout/CircleAccentTimeline"/>
    <dgm:cxn modelId="{DD27C176-EC1E-4668-BEB7-E1E42CACBDB3}" type="presParOf" srcId="{E439D82D-67C5-460A-A479-9281B6080C50}" destId="{6FF26461-E5BC-47BE-ACBD-FFD6C934FC60}" srcOrd="2" destOrd="0" presId="urn:microsoft.com/office/officeart/2008/layout/CircleAccentTimeline"/>
    <dgm:cxn modelId="{8113BCEE-5ECE-4194-ADDD-7A6F3781499F}" type="presParOf" srcId="{85424D67-3068-4CB5-84B8-FE8EDDDEA65F}" destId="{081BE17E-FBA8-45E1-B402-DC596DF7A0BA}" srcOrd="29" destOrd="0" presId="urn:microsoft.com/office/officeart/2008/layout/CircleAccentTimeline"/>
    <dgm:cxn modelId="{8E813507-5725-4A9D-8736-A142B7FA5995}" type="presParOf" srcId="{85424D67-3068-4CB5-84B8-FE8EDDDEA65F}" destId="{7A61C132-FD55-4637-A6D6-B67EC8351D8C}" srcOrd="30" destOrd="0" presId="urn:microsoft.com/office/officeart/2008/layout/CircleAccentTimeline"/>
    <dgm:cxn modelId="{19E8119D-7A4C-41FE-8400-2BDF73F4A727}" type="presParOf" srcId="{85424D67-3068-4CB5-84B8-FE8EDDDEA65F}" destId="{7ADABA13-F13D-4342-9AA5-402BE9FC5FC1}" srcOrd="31" destOrd="0" presId="urn:microsoft.com/office/officeart/2008/layout/CircleAccentTimeline"/>
    <dgm:cxn modelId="{AFA25405-B7A7-418E-8CF9-A31870BAF676}" type="presParOf" srcId="{7ADABA13-F13D-4342-9AA5-402BE9FC5FC1}" destId="{70CB4C92-64EC-4A17-9D8E-75756877D8F8}" srcOrd="0" destOrd="0" presId="urn:microsoft.com/office/officeart/2008/layout/CircleAccentTimeline"/>
    <dgm:cxn modelId="{7867FEBB-0FE0-41B1-9696-5AA87D989B25}" type="presParOf" srcId="{7ADABA13-F13D-4342-9AA5-402BE9FC5FC1}" destId="{9DC5471D-E8F5-4DC2-B092-2C8BB3B0865B}" srcOrd="1" destOrd="0" presId="urn:microsoft.com/office/officeart/2008/layout/CircleAccentTimeline"/>
    <dgm:cxn modelId="{D04F56B8-E308-451C-A867-40F3CB522048}" type="presParOf" srcId="{7ADABA13-F13D-4342-9AA5-402BE9FC5FC1}" destId="{403DF3DA-3BE1-46B7-B484-F6D05F7F2041}" srcOrd="2" destOrd="0" presId="urn:microsoft.com/office/officeart/2008/layout/CircleAccentTimeline"/>
    <dgm:cxn modelId="{0BC70DC5-5CF0-4705-9917-DA715FB7EBB3}" type="presParOf" srcId="{85424D67-3068-4CB5-84B8-FE8EDDDEA65F}" destId="{D0972AF9-6DF0-4EDA-AEB5-3F56195B1485}" srcOrd="32" destOrd="0" presId="urn:microsoft.com/office/officeart/2008/layout/CircleAccentTimeline"/>
    <dgm:cxn modelId="{F8D41C89-9FDB-4F4D-B441-A3E2D03AE1B9}" type="presParOf" srcId="{85424D67-3068-4CB5-84B8-FE8EDDDEA65F}" destId="{41A4A544-ACA5-4807-B4F8-8228E10A8EB1}" srcOrd="33" destOrd="0" presId="urn:microsoft.com/office/officeart/2008/layout/CircleAccentTimeline"/>
    <dgm:cxn modelId="{C876D3DA-3DF3-441A-BEC4-4C88FADEC94A}" type="presParOf" srcId="{85424D67-3068-4CB5-84B8-FE8EDDDEA65F}" destId="{08BDBE09-9C63-4432-A3B9-8F0174B51948}" srcOrd="34" destOrd="0" presId="urn:microsoft.com/office/officeart/2008/layout/CircleAccentTimeline"/>
    <dgm:cxn modelId="{5429F504-D6BE-41C2-AF45-5AE0C5C9AF82}" type="presParOf" srcId="{85424D67-3068-4CB5-84B8-FE8EDDDEA65F}" destId="{311B12FC-3491-4FEB-96B2-270A857A861D}" srcOrd="35" destOrd="0" presId="urn:microsoft.com/office/officeart/2008/layout/CircleAccentTimeline"/>
    <dgm:cxn modelId="{0FF6DA0E-6A28-4704-B83B-E9F1F1BBBD88}" type="presParOf" srcId="{311B12FC-3491-4FEB-96B2-270A857A861D}" destId="{148B8F75-9106-4630-8B24-C2AC0166D5B4}" srcOrd="0" destOrd="0" presId="urn:microsoft.com/office/officeart/2008/layout/CircleAccentTimeline"/>
    <dgm:cxn modelId="{561B5123-6021-4AA5-BB9D-3F193E70FEC6}" type="presParOf" srcId="{311B12FC-3491-4FEB-96B2-270A857A861D}" destId="{3F6CEFC1-62B6-4ABB-ACDA-1F2B0D6F9F04}" srcOrd="1" destOrd="0" presId="urn:microsoft.com/office/officeart/2008/layout/CircleAccentTimeline"/>
    <dgm:cxn modelId="{A19FA731-D83E-4D0D-8513-DAAA0DF23ADE}" type="presParOf" srcId="{311B12FC-3491-4FEB-96B2-270A857A861D}" destId="{6FC94F7C-E5B4-4321-A136-8E0350E716D7}" srcOrd="2" destOrd="0" presId="urn:microsoft.com/office/officeart/2008/layout/CircleAccentTimeline"/>
    <dgm:cxn modelId="{DF646E92-0867-4126-9A69-3C8B0DE570AB}" type="presParOf" srcId="{85424D67-3068-4CB5-84B8-FE8EDDDEA65F}" destId="{CA2B6DD0-4337-414E-B65D-FD2071F4FB65}" srcOrd="36" destOrd="0" presId="urn:microsoft.com/office/officeart/2008/layout/CircleAccentTimeline"/>
    <dgm:cxn modelId="{871406B1-FCE1-4A3F-B6F5-120177A34E0A}" type="presParOf" srcId="{85424D67-3068-4CB5-84B8-FE8EDDDEA65F}" destId="{45EF6841-E9B7-42FE-899A-459A848ED776}" srcOrd="37" destOrd="0" presId="urn:microsoft.com/office/officeart/2008/layout/CircleAccentTimeline"/>
    <dgm:cxn modelId="{FDE25FB3-6378-4784-84B7-2A20D8860574}" type="presParOf" srcId="{85424D67-3068-4CB5-84B8-FE8EDDDEA65F}" destId="{0ACD0E21-EDE6-4119-AE8D-57DFC44B94B1}" srcOrd="38" destOrd="0" presId="urn:microsoft.com/office/officeart/2008/layout/CircleAccentTimeline"/>
    <dgm:cxn modelId="{EB4CCE73-2D7F-4623-89CC-A8EDEE60B41C}" type="presParOf" srcId="{0ACD0E21-EDE6-4119-AE8D-57DFC44B94B1}" destId="{31337A48-8598-4832-A20E-780D966AE9F8}" srcOrd="0" destOrd="0" presId="urn:microsoft.com/office/officeart/2008/layout/CircleAccentTimeline"/>
    <dgm:cxn modelId="{EE16E158-D2AD-48EF-AD9B-34E70CE8F825}" type="presParOf" srcId="{0ACD0E21-EDE6-4119-AE8D-57DFC44B94B1}" destId="{3CD159EE-CD9A-43BB-8BBE-48D81D679B3E}" srcOrd="1" destOrd="0" presId="urn:microsoft.com/office/officeart/2008/layout/CircleAccentTimeline"/>
    <dgm:cxn modelId="{6EEC3859-5982-440B-8FE6-033B31C3A3AE}" type="presParOf" srcId="{0ACD0E21-EDE6-4119-AE8D-57DFC44B94B1}" destId="{944C4C04-A52D-4CA3-98B1-BA22DB0CB255}" srcOrd="2" destOrd="0" presId="urn:microsoft.com/office/officeart/2008/layout/CircleAccentTimeline"/>
    <dgm:cxn modelId="{F8166A38-AA33-4089-9BF6-1ED8597B52E3}" type="presParOf" srcId="{85424D67-3068-4CB5-84B8-FE8EDDDEA65F}" destId="{F8A5CB27-1B6E-4E3B-AB85-D93C7491DEF0}" srcOrd="39" destOrd="0" presId="urn:microsoft.com/office/officeart/2008/layout/CircleAccentTimeline"/>
    <dgm:cxn modelId="{5E5216C5-2685-4B0B-B994-85E370E21D00}" type="presParOf" srcId="{85424D67-3068-4CB5-84B8-FE8EDDDEA65F}" destId="{5336B0FC-63B3-4C5F-AAE4-001F7517D885}" srcOrd="4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3A6D6-42A3-4DB0-B9EF-25AFA7F29796}">
      <dsp:nvSpPr>
        <dsp:cNvPr id="0" name=""/>
        <dsp:cNvSpPr/>
      </dsp:nvSpPr>
      <dsp:spPr>
        <a:xfrm>
          <a:off x="3636"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E7F87-DF14-496B-B3E3-CD7A28D3F0F4}">
      <dsp:nvSpPr>
        <dsp:cNvPr id="0" name=""/>
        <dsp:cNvSpPr/>
      </dsp:nvSpPr>
      <dsp:spPr>
        <a:xfrm rot="17700000">
          <a:off x="392223"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2003: e-Trikala digital City</a:t>
          </a:r>
          <a:endParaRPr lang="el-GR" sz="1500" kern="1200" dirty="0"/>
        </a:p>
      </dsp:txBody>
      <dsp:txXfrm>
        <a:off x="392223" y="629190"/>
        <a:ext cx="1370937" cy="660685"/>
      </dsp:txXfrm>
    </dsp:sp>
    <dsp:sp modelId="{ABAEEBC1-C694-4AE3-8E5C-54A30C0E908E}">
      <dsp:nvSpPr>
        <dsp:cNvPr id="0" name=""/>
        <dsp:cNvSpPr/>
      </dsp:nvSpPr>
      <dsp:spPr>
        <a:xfrm>
          <a:off x="1189621"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9AEAC-BD55-4E31-998B-E548A9D4D605}">
      <dsp:nvSpPr>
        <dsp:cNvPr id="0" name=""/>
        <dsp:cNvSpPr/>
      </dsp:nvSpPr>
      <dsp:spPr>
        <a:xfrm rot="17700000">
          <a:off x="1578207"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2005: wireless city</a:t>
          </a:r>
          <a:endParaRPr lang="el-GR" sz="1500" kern="1200" dirty="0"/>
        </a:p>
      </dsp:txBody>
      <dsp:txXfrm>
        <a:off x="1578207" y="629190"/>
        <a:ext cx="1370937" cy="660685"/>
      </dsp:txXfrm>
    </dsp:sp>
    <dsp:sp modelId="{6326BE0A-7DE7-4058-835D-2F807261EF50}">
      <dsp:nvSpPr>
        <dsp:cNvPr id="0" name=""/>
        <dsp:cNvSpPr/>
      </dsp:nvSpPr>
      <dsp:spPr>
        <a:xfrm>
          <a:off x="2375605"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233D98-5109-4737-B957-EBEC85A4B506}">
      <dsp:nvSpPr>
        <dsp:cNvPr id="0" name=""/>
        <dsp:cNvSpPr/>
      </dsp:nvSpPr>
      <dsp:spPr>
        <a:xfrm rot="17700000">
          <a:off x="2764192"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2007: broadband city</a:t>
          </a:r>
          <a:endParaRPr lang="el-GR" sz="1500" kern="1200" dirty="0"/>
        </a:p>
      </dsp:txBody>
      <dsp:txXfrm>
        <a:off x="2764192" y="629190"/>
        <a:ext cx="1370937" cy="660685"/>
      </dsp:txXfrm>
    </dsp:sp>
    <dsp:sp modelId="{10C4DF57-43F5-40B3-A70B-8F65CBE3CA5F}">
      <dsp:nvSpPr>
        <dsp:cNvPr id="0" name=""/>
        <dsp:cNvSpPr/>
      </dsp:nvSpPr>
      <dsp:spPr>
        <a:xfrm>
          <a:off x="3561502" y="1793415"/>
          <a:ext cx="572437" cy="57243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1A716-446E-4CDE-95B9-709FE6DFCB06}">
      <dsp:nvSpPr>
        <dsp:cNvPr id="0" name=""/>
        <dsp:cNvSpPr/>
      </dsp:nvSpPr>
      <dsp:spPr>
        <a:xfrm rot="17700000">
          <a:off x="2883528" y="2590157"/>
          <a:ext cx="1185925" cy="57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lvl="0" algn="r" defTabSz="577850">
            <a:lnSpc>
              <a:spcPct val="90000"/>
            </a:lnSpc>
            <a:spcBef>
              <a:spcPct val="0"/>
            </a:spcBef>
            <a:spcAft>
              <a:spcPct val="35000"/>
            </a:spcAft>
          </a:pPr>
          <a:r>
            <a:rPr lang="en-US" sz="1300" kern="1200" dirty="0"/>
            <a:t>2008: intelligent transportation</a:t>
          </a:r>
          <a:endParaRPr lang="el-GR" sz="1300" kern="1200" dirty="0"/>
        </a:p>
      </dsp:txBody>
      <dsp:txXfrm>
        <a:off x="2883528" y="2590157"/>
        <a:ext cx="1185925" cy="571808"/>
      </dsp:txXfrm>
    </dsp:sp>
    <dsp:sp modelId="{851AC577-BAF6-4507-B360-B313CE6FA7BF}">
      <dsp:nvSpPr>
        <dsp:cNvPr id="0" name=""/>
        <dsp:cNvSpPr/>
      </dsp:nvSpPr>
      <dsp:spPr>
        <a:xfrm rot="17700000">
          <a:off x="3625988" y="997301"/>
          <a:ext cx="1185925" cy="571808"/>
        </a:xfrm>
        <a:prstGeom prst="rect">
          <a:avLst/>
        </a:prstGeom>
        <a:noFill/>
        <a:ln>
          <a:noFill/>
        </a:ln>
        <a:effectLst/>
      </dsp:spPr>
      <dsp:style>
        <a:lnRef idx="0">
          <a:scrgbClr r="0" g="0" b="0"/>
        </a:lnRef>
        <a:fillRef idx="0">
          <a:scrgbClr r="0" g="0" b="0"/>
        </a:fillRef>
        <a:effectRef idx="0">
          <a:scrgbClr r="0" g="0" b="0"/>
        </a:effectRef>
        <a:fontRef idx="minor"/>
      </dsp:style>
    </dsp:sp>
    <dsp:sp modelId="{644655F4-1261-4D5A-BB45-F9F7C1EA433A}">
      <dsp:nvSpPr>
        <dsp:cNvPr id="0" name=""/>
        <dsp:cNvSpPr/>
      </dsp:nvSpPr>
      <dsp:spPr>
        <a:xfrm>
          <a:off x="4217008"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F1441-D457-4476-B9CC-1AA768971E25}">
      <dsp:nvSpPr>
        <dsp:cNvPr id="0" name=""/>
        <dsp:cNvSpPr/>
      </dsp:nvSpPr>
      <dsp:spPr>
        <a:xfrm rot="17700000">
          <a:off x="4605595"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2014: smart strategy</a:t>
          </a:r>
          <a:endParaRPr lang="el-GR" sz="1500" kern="1200" dirty="0"/>
        </a:p>
      </dsp:txBody>
      <dsp:txXfrm>
        <a:off x="4605595" y="629190"/>
        <a:ext cx="1370937" cy="660685"/>
      </dsp:txXfrm>
    </dsp:sp>
    <dsp:sp modelId="{E0E7A3C9-23CE-451A-98A5-D07CFB458DB5}">
      <dsp:nvSpPr>
        <dsp:cNvPr id="0" name=""/>
        <dsp:cNvSpPr/>
      </dsp:nvSpPr>
      <dsp:spPr>
        <a:xfrm>
          <a:off x="5402905" y="1793415"/>
          <a:ext cx="572437" cy="572437"/>
        </a:xfrm>
        <a:prstGeom prst="ellipse">
          <a:avLst/>
        </a:prstGeom>
        <a:solidFill>
          <a:schemeClr val="accent5">
            <a:hueOff val="-207670"/>
            <a:satOff val="3795"/>
            <a:lumOff val="-28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1947C-5F23-4242-A400-4FD33A0913C6}">
      <dsp:nvSpPr>
        <dsp:cNvPr id="0" name=""/>
        <dsp:cNvSpPr/>
      </dsp:nvSpPr>
      <dsp:spPr>
        <a:xfrm rot="17700000">
          <a:off x="4724931" y="2590157"/>
          <a:ext cx="1185925" cy="57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lvl="0" algn="r" defTabSz="577850">
            <a:lnSpc>
              <a:spcPct val="90000"/>
            </a:lnSpc>
            <a:spcBef>
              <a:spcPct val="0"/>
            </a:spcBef>
            <a:spcAft>
              <a:spcPct val="35000"/>
            </a:spcAft>
          </a:pPr>
          <a:r>
            <a:rPr lang="en-US" sz="1300" kern="1200" dirty="0"/>
            <a:t>2015: automated bus</a:t>
          </a:r>
          <a:endParaRPr lang="el-GR" sz="1300" kern="1200" dirty="0"/>
        </a:p>
      </dsp:txBody>
      <dsp:txXfrm>
        <a:off x="4724931" y="2590157"/>
        <a:ext cx="1185925" cy="571808"/>
      </dsp:txXfrm>
    </dsp:sp>
    <dsp:sp modelId="{EE74EECF-2303-4474-B91E-4E58E6858064}">
      <dsp:nvSpPr>
        <dsp:cNvPr id="0" name=""/>
        <dsp:cNvSpPr/>
      </dsp:nvSpPr>
      <dsp:spPr>
        <a:xfrm rot="17700000">
          <a:off x="5467390" y="997301"/>
          <a:ext cx="1185925" cy="571808"/>
        </a:xfrm>
        <a:prstGeom prst="rect">
          <a:avLst/>
        </a:prstGeom>
        <a:noFill/>
        <a:ln>
          <a:noFill/>
        </a:ln>
        <a:effectLst/>
      </dsp:spPr>
      <dsp:style>
        <a:lnRef idx="0">
          <a:scrgbClr r="0" g="0" b="0"/>
        </a:lnRef>
        <a:fillRef idx="0">
          <a:scrgbClr r="0" g="0" b="0"/>
        </a:fillRef>
        <a:effectRef idx="0">
          <a:scrgbClr r="0" g="0" b="0"/>
        </a:effectRef>
        <a:fontRef idx="minor"/>
      </dsp:style>
    </dsp:sp>
    <dsp:sp modelId="{5E92E43D-986E-496C-AA9C-D3E163F6C60B}">
      <dsp:nvSpPr>
        <dsp:cNvPr id="0" name=""/>
        <dsp:cNvSpPr/>
      </dsp:nvSpPr>
      <dsp:spPr>
        <a:xfrm>
          <a:off x="6058411"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21CAA-5675-4FAE-BEFB-A8AF87C4F7B1}">
      <dsp:nvSpPr>
        <dsp:cNvPr id="0" name=""/>
        <dsp:cNvSpPr/>
      </dsp:nvSpPr>
      <dsp:spPr>
        <a:xfrm rot="17700000">
          <a:off x="6446998"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2016: smart Trikala</a:t>
          </a:r>
          <a:endParaRPr lang="el-GR" sz="1500" kern="1200" dirty="0"/>
        </a:p>
      </dsp:txBody>
      <dsp:txXfrm>
        <a:off x="6446998" y="629190"/>
        <a:ext cx="1370937" cy="660685"/>
      </dsp:txXfrm>
    </dsp:sp>
    <dsp:sp modelId="{C37DA547-23F4-4ABC-8CAD-E143467128AB}">
      <dsp:nvSpPr>
        <dsp:cNvPr id="0" name=""/>
        <dsp:cNvSpPr/>
      </dsp:nvSpPr>
      <dsp:spPr>
        <a:xfrm>
          <a:off x="7244307" y="1793415"/>
          <a:ext cx="572437" cy="572437"/>
        </a:xfrm>
        <a:prstGeom prst="ellipse">
          <a:avLst/>
        </a:prstGeom>
        <a:solidFill>
          <a:schemeClr val="accent5">
            <a:hueOff val="-415341"/>
            <a:satOff val="7590"/>
            <a:lumOff val="-57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804AD-20E6-41D0-8087-22C00A29F25D}">
      <dsp:nvSpPr>
        <dsp:cNvPr id="0" name=""/>
        <dsp:cNvSpPr/>
      </dsp:nvSpPr>
      <dsp:spPr>
        <a:xfrm rot="17700000">
          <a:off x="6566334" y="2590157"/>
          <a:ext cx="1185925" cy="57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lvl="0" algn="r" defTabSz="577850">
            <a:lnSpc>
              <a:spcPct val="90000"/>
            </a:lnSpc>
            <a:spcBef>
              <a:spcPct val="0"/>
            </a:spcBef>
            <a:spcAft>
              <a:spcPct val="35000"/>
            </a:spcAft>
          </a:pPr>
          <a:r>
            <a:rPr lang="en-US" sz="1300" kern="1200" dirty="0"/>
            <a:t>2017: 5G pilot</a:t>
          </a:r>
          <a:endParaRPr lang="el-GR" sz="1300" kern="1200" dirty="0"/>
        </a:p>
      </dsp:txBody>
      <dsp:txXfrm>
        <a:off x="6566334" y="2590157"/>
        <a:ext cx="1185925" cy="571808"/>
      </dsp:txXfrm>
    </dsp:sp>
    <dsp:sp modelId="{726F82ED-6061-4D42-A593-AB89FA4919A8}">
      <dsp:nvSpPr>
        <dsp:cNvPr id="0" name=""/>
        <dsp:cNvSpPr/>
      </dsp:nvSpPr>
      <dsp:spPr>
        <a:xfrm rot="17700000">
          <a:off x="7308793" y="997301"/>
          <a:ext cx="1185925" cy="571808"/>
        </a:xfrm>
        <a:prstGeom prst="rect">
          <a:avLst/>
        </a:prstGeom>
        <a:noFill/>
        <a:ln>
          <a:noFill/>
        </a:ln>
        <a:effectLst/>
      </dsp:spPr>
      <dsp:style>
        <a:lnRef idx="0">
          <a:scrgbClr r="0" g="0" b="0"/>
        </a:lnRef>
        <a:fillRef idx="0">
          <a:scrgbClr r="0" g="0" b="0"/>
        </a:fillRef>
        <a:effectRef idx="0">
          <a:scrgbClr r="0" g="0" b="0"/>
        </a:effectRef>
        <a:fontRef idx="minor"/>
      </dsp:style>
    </dsp:sp>
    <dsp:sp modelId="{AAEC3A35-589B-4FF5-87F9-F5146301A199}">
      <dsp:nvSpPr>
        <dsp:cNvPr id="0" name=""/>
        <dsp:cNvSpPr/>
      </dsp:nvSpPr>
      <dsp:spPr>
        <a:xfrm>
          <a:off x="7899726" y="1793415"/>
          <a:ext cx="572437" cy="572437"/>
        </a:xfrm>
        <a:prstGeom prst="ellipse">
          <a:avLst/>
        </a:prstGeom>
        <a:solidFill>
          <a:schemeClr val="accent5">
            <a:hueOff val="-623011"/>
            <a:satOff val="11386"/>
            <a:lumOff val="-86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94CEF-D4D3-43E9-A6C9-75AF38533910}">
      <dsp:nvSpPr>
        <dsp:cNvPr id="0" name=""/>
        <dsp:cNvSpPr/>
      </dsp:nvSpPr>
      <dsp:spPr>
        <a:xfrm rot="17700000">
          <a:off x="7221752" y="2590157"/>
          <a:ext cx="1185925" cy="57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lvl="0" algn="r" defTabSz="577850">
            <a:lnSpc>
              <a:spcPct val="90000"/>
            </a:lnSpc>
            <a:spcBef>
              <a:spcPct val="0"/>
            </a:spcBef>
            <a:spcAft>
              <a:spcPct val="35000"/>
            </a:spcAft>
          </a:pPr>
          <a:r>
            <a:rPr lang="en-US" sz="1300" kern="1200" dirty="0"/>
            <a:t>2018: STEM</a:t>
          </a:r>
          <a:endParaRPr lang="el-GR" sz="1300" kern="1200" dirty="0"/>
        </a:p>
      </dsp:txBody>
      <dsp:txXfrm>
        <a:off x="7221752" y="2590157"/>
        <a:ext cx="1185925" cy="571808"/>
      </dsp:txXfrm>
    </dsp:sp>
    <dsp:sp modelId="{6FF26461-E5BC-47BE-ACBD-FFD6C934FC60}">
      <dsp:nvSpPr>
        <dsp:cNvPr id="0" name=""/>
        <dsp:cNvSpPr/>
      </dsp:nvSpPr>
      <dsp:spPr>
        <a:xfrm rot="17700000">
          <a:off x="7964211" y="997301"/>
          <a:ext cx="1185925" cy="571808"/>
        </a:xfrm>
        <a:prstGeom prst="rect">
          <a:avLst/>
        </a:prstGeom>
        <a:noFill/>
        <a:ln>
          <a:noFill/>
        </a:ln>
        <a:effectLst/>
      </dsp:spPr>
      <dsp:style>
        <a:lnRef idx="0">
          <a:scrgbClr r="0" g="0" b="0"/>
        </a:lnRef>
        <a:fillRef idx="0">
          <a:scrgbClr r="0" g="0" b="0"/>
        </a:fillRef>
        <a:effectRef idx="0">
          <a:scrgbClr r="0" g="0" b="0"/>
        </a:effectRef>
        <a:fontRef idx="minor"/>
      </dsp:style>
    </dsp:sp>
    <dsp:sp modelId="{70CB4C92-64EC-4A17-9D8E-75756877D8F8}">
      <dsp:nvSpPr>
        <dsp:cNvPr id="0" name=""/>
        <dsp:cNvSpPr/>
      </dsp:nvSpPr>
      <dsp:spPr>
        <a:xfrm>
          <a:off x="8555232"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5471D-E8F5-4DC2-B092-2C8BB3B0865B}">
      <dsp:nvSpPr>
        <dsp:cNvPr id="0" name=""/>
        <dsp:cNvSpPr/>
      </dsp:nvSpPr>
      <dsp:spPr>
        <a:xfrm rot="17700000">
          <a:off x="8943818"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2018: IoT ready city</a:t>
          </a:r>
          <a:endParaRPr lang="el-GR" sz="1500" kern="1200" dirty="0"/>
        </a:p>
      </dsp:txBody>
      <dsp:txXfrm>
        <a:off x="8943818" y="629190"/>
        <a:ext cx="1370937" cy="660685"/>
      </dsp:txXfrm>
    </dsp:sp>
    <dsp:sp modelId="{148B8F75-9106-4630-8B24-C2AC0166D5B4}">
      <dsp:nvSpPr>
        <dsp:cNvPr id="0" name=""/>
        <dsp:cNvSpPr/>
      </dsp:nvSpPr>
      <dsp:spPr>
        <a:xfrm>
          <a:off x="9741128" y="1793415"/>
          <a:ext cx="572437" cy="572437"/>
        </a:xfrm>
        <a:prstGeom prst="ellipse">
          <a:avLst/>
        </a:prstGeom>
        <a:solidFill>
          <a:schemeClr val="accent5">
            <a:hueOff val="-830681"/>
            <a:satOff val="15181"/>
            <a:lumOff val="-115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CEFC1-62B6-4ABB-ACDA-1F2B0D6F9F04}">
      <dsp:nvSpPr>
        <dsp:cNvPr id="0" name=""/>
        <dsp:cNvSpPr/>
      </dsp:nvSpPr>
      <dsp:spPr>
        <a:xfrm rot="17700000">
          <a:off x="9063155" y="2590157"/>
          <a:ext cx="1185925" cy="57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lvl="0" algn="r" defTabSz="577850">
            <a:lnSpc>
              <a:spcPct val="90000"/>
            </a:lnSpc>
            <a:spcBef>
              <a:spcPct val="0"/>
            </a:spcBef>
            <a:spcAft>
              <a:spcPct val="35000"/>
            </a:spcAft>
          </a:pPr>
          <a:r>
            <a:rPr lang="en-US" sz="1300" kern="1200" dirty="0"/>
            <a:t>2018: Data portal</a:t>
          </a:r>
          <a:endParaRPr lang="el-GR" sz="1300" kern="1200" dirty="0"/>
        </a:p>
      </dsp:txBody>
      <dsp:txXfrm>
        <a:off x="9063155" y="2590157"/>
        <a:ext cx="1185925" cy="571808"/>
      </dsp:txXfrm>
    </dsp:sp>
    <dsp:sp modelId="{6FC94F7C-E5B4-4321-A136-8E0350E716D7}">
      <dsp:nvSpPr>
        <dsp:cNvPr id="0" name=""/>
        <dsp:cNvSpPr/>
      </dsp:nvSpPr>
      <dsp:spPr>
        <a:xfrm rot="17700000">
          <a:off x="9805614" y="997301"/>
          <a:ext cx="1185925" cy="571808"/>
        </a:xfrm>
        <a:prstGeom prst="rect">
          <a:avLst/>
        </a:prstGeom>
        <a:noFill/>
        <a:ln>
          <a:noFill/>
        </a:ln>
        <a:effectLst/>
      </dsp:spPr>
      <dsp:style>
        <a:lnRef idx="0">
          <a:scrgbClr r="0" g="0" b="0"/>
        </a:lnRef>
        <a:fillRef idx="0">
          <a:scrgbClr r="0" g="0" b="0"/>
        </a:fillRef>
        <a:effectRef idx="0">
          <a:scrgbClr r="0" g="0" b="0"/>
        </a:effectRef>
        <a:fontRef idx="minor"/>
      </dsp:style>
    </dsp:sp>
    <dsp:sp modelId="{31337A48-8598-4832-A20E-780D966AE9F8}">
      <dsp:nvSpPr>
        <dsp:cNvPr id="0" name=""/>
        <dsp:cNvSpPr/>
      </dsp:nvSpPr>
      <dsp:spPr>
        <a:xfrm>
          <a:off x="10396635" y="1528220"/>
          <a:ext cx="1102827" cy="1102827"/>
        </a:xfrm>
        <a:prstGeom prst="donut">
          <a:avLst>
            <a:gd name="adj" fmla="val 2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159EE-CD9A-43BB-8BBE-48D81D679B3E}">
      <dsp:nvSpPr>
        <dsp:cNvPr id="0" name=""/>
        <dsp:cNvSpPr/>
      </dsp:nvSpPr>
      <dsp:spPr>
        <a:xfrm rot="17700000">
          <a:off x="10785221" y="629190"/>
          <a:ext cx="1370937" cy="660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a:t>Next? Innovation Hub</a:t>
          </a:r>
          <a:endParaRPr lang="el-GR" sz="1500" kern="1200" dirty="0"/>
        </a:p>
      </dsp:txBody>
      <dsp:txXfrm>
        <a:off x="10785221" y="629190"/>
        <a:ext cx="1370937" cy="660685"/>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10/5/18</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5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dirty="0">
              <a:solidFill>
                <a:schemeClr val="bg1"/>
              </a:solidFill>
            </a:endParaRPr>
          </a:p>
        </p:txBody>
      </p:sp>
      <p:sp>
        <p:nvSpPr>
          <p:cNvPr id="7" name="Rectangle 4"/>
          <p:cNvSpPr>
            <a:spLocks noChangeArrowheads="1"/>
          </p:cNvSpPr>
          <p:nvPr userDrawn="1"/>
        </p:nvSpPr>
        <p:spPr bwMode="ltGray">
          <a:xfrm>
            <a:off x="637117" y="6321776"/>
            <a:ext cx="4758267" cy="2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15" tIns="41056" rIns="82115" bIns="41056" anchor="b">
            <a:spAutoFit/>
          </a:bodyPr>
          <a:lstStyle/>
          <a:p>
            <a:pPr defTabSz="812780" eaLnBrk="1" hangingPunct="1"/>
            <a:r>
              <a:rPr lang="en-US" sz="800">
                <a:solidFill>
                  <a:srgbClr val="008DB0"/>
                </a:solidFill>
                <a:latin typeface="CiscoSansTT ExtraLight" charset="0"/>
              </a:rPr>
              <a:t>© 2017  Cisco and/or its affiliates. All rights reserved.   Cisco Confidential</a:t>
            </a:r>
          </a:p>
        </p:txBody>
      </p:sp>
      <p:sp>
        <p:nvSpPr>
          <p:cNvPr id="4" name="Text Placeholder 3"/>
          <p:cNvSpPr>
            <a:spLocks noGrp="1"/>
          </p:cNvSpPr>
          <p:nvPr>
            <p:ph type="body" sz="quarter" idx="10"/>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p:spPr>
        <p:txBody>
          <a:bodyPr/>
          <a:lstStyle>
            <a:lvl1pPr>
              <a:defRPr sz="4267">
                <a:solidFill>
                  <a:schemeClr val="bg1"/>
                </a:solidFill>
              </a:defRPr>
            </a:lvl1pPr>
          </a:lstStyle>
          <a:p>
            <a:pPr lvl="0"/>
            <a:r>
              <a:rPr lang="en-GB" dirty="0"/>
              <a:t>Click to edit Master title style</a:t>
            </a:r>
          </a:p>
        </p:txBody>
      </p:sp>
    </p:spTree>
    <p:extLst>
      <p:ext uri="{BB962C8B-B14F-4D97-AF65-F5344CB8AC3E}">
        <p14:creationId xmlns:p14="http://schemas.microsoft.com/office/powerpoint/2010/main" val="268776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dirty="0"/>
              <a:pPr/>
              <a:t>10/5/18</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dirty="0"/>
              <a:pPr/>
              <a:t>10/5/18</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dirty="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8000"/>
            <a:lum/>
          </a:blip>
          <a:srcRect/>
          <a:stretch>
            <a:fillRect t="-5000" b="-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10/5/18</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D86F1-C793-4191-B8DA-4F74E008E63D}"/>
              </a:ext>
            </a:extLst>
          </p:cNvPr>
          <p:cNvSpPr>
            <a:spLocks noGrp="1"/>
          </p:cNvSpPr>
          <p:nvPr>
            <p:ph type="ctrTitle"/>
          </p:nvPr>
        </p:nvSpPr>
        <p:spPr>
          <a:xfrm>
            <a:off x="1128402" y="945913"/>
            <a:ext cx="10773083" cy="2618554"/>
          </a:xfrm>
        </p:spPr>
        <p:txBody>
          <a:bodyPr>
            <a:normAutofit fontScale="90000"/>
          </a:bodyPr>
          <a:lstStyle/>
          <a:p>
            <a:r>
              <a:rPr lang="en-US" dirty="0"/>
              <a:t>Experimenting with Data and IoT in the urban space: </a:t>
            </a:r>
            <a:r>
              <a:rPr lang="el-GR" dirty="0"/>
              <a:t/>
            </a:r>
            <a:br>
              <a:rPr lang="el-GR" dirty="0"/>
            </a:br>
            <a:r>
              <a:rPr lang="en-US" dirty="0"/>
              <a:t>the case of Trikala</a:t>
            </a:r>
            <a:endParaRPr lang="el-GR" dirty="0"/>
          </a:p>
        </p:txBody>
      </p:sp>
      <p:sp>
        <p:nvSpPr>
          <p:cNvPr id="3" name="Subtitle 2">
            <a:extLst>
              <a:ext uri="{FF2B5EF4-FFF2-40B4-BE49-F238E27FC236}">
                <a16:creationId xmlns:a16="http://schemas.microsoft.com/office/drawing/2014/main" xmlns="" id="{9E32FE45-FE85-465F-B084-583439FE5BDF}"/>
              </a:ext>
            </a:extLst>
          </p:cNvPr>
          <p:cNvSpPr>
            <a:spLocks noGrp="1"/>
          </p:cNvSpPr>
          <p:nvPr>
            <p:ph type="subTitle" idx="1"/>
          </p:nvPr>
        </p:nvSpPr>
        <p:spPr>
          <a:xfrm>
            <a:off x="1128404" y="3564467"/>
            <a:ext cx="10773084" cy="2450571"/>
          </a:xfrm>
        </p:spPr>
        <p:txBody>
          <a:bodyPr>
            <a:normAutofit/>
          </a:bodyPr>
          <a:lstStyle/>
          <a:p>
            <a:pPr>
              <a:spcBef>
                <a:spcPts val="0"/>
              </a:spcBef>
            </a:pPr>
            <a:r>
              <a:rPr lang="en-US" sz="2400" b="1" dirty="0">
                <a:solidFill>
                  <a:schemeClr val="accent5">
                    <a:lumMod val="50000"/>
                  </a:schemeClr>
                </a:solidFill>
              </a:rPr>
              <a:t>Leonidas Anthopoulos</a:t>
            </a:r>
          </a:p>
          <a:p>
            <a:pPr>
              <a:spcBef>
                <a:spcPts val="0"/>
              </a:spcBef>
            </a:pPr>
            <a:r>
              <a:rPr lang="en-US" sz="2400" b="1" dirty="0">
                <a:solidFill>
                  <a:schemeClr val="accent5">
                    <a:lumMod val="50000"/>
                  </a:schemeClr>
                </a:solidFill>
              </a:rPr>
              <a:t>Associate Professor TEI of Thessaly, Greece</a:t>
            </a:r>
            <a:r>
              <a:rPr lang="en-US" sz="2400" dirty="0">
                <a:solidFill>
                  <a:schemeClr val="accent5">
                    <a:lumMod val="50000"/>
                  </a:schemeClr>
                </a:solidFill>
              </a:rPr>
              <a:t> </a:t>
            </a:r>
          </a:p>
          <a:p>
            <a:pPr>
              <a:spcBef>
                <a:spcPts val="0"/>
              </a:spcBef>
            </a:pPr>
            <a:endParaRPr lang="en-US" dirty="0">
              <a:solidFill>
                <a:schemeClr val="accent5">
                  <a:lumMod val="50000"/>
                </a:schemeClr>
              </a:solidFill>
            </a:endParaRPr>
          </a:p>
          <a:p>
            <a:pPr>
              <a:spcBef>
                <a:spcPts val="0"/>
              </a:spcBef>
            </a:pPr>
            <a:endParaRPr lang="en-US" dirty="0">
              <a:solidFill>
                <a:schemeClr val="accent5">
                  <a:lumMod val="50000"/>
                </a:schemeClr>
              </a:solidFill>
            </a:endParaRPr>
          </a:p>
          <a:p>
            <a:pPr>
              <a:spcBef>
                <a:spcPts val="0"/>
              </a:spcBef>
            </a:pPr>
            <a:r>
              <a:rPr lang="en-US" dirty="0">
                <a:solidFill>
                  <a:schemeClr val="accent5">
                    <a:lumMod val="50000"/>
                  </a:schemeClr>
                </a:solidFill>
              </a:rPr>
              <a:t>Mayor’s Special Advisor, the city of Trikala, Greece</a:t>
            </a:r>
          </a:p>
          <a:p>
            <a:pPr>
              <a:spcBef>
                <a:spcPts val="0"/>
              </a:spcBef>
            </a:pPr>
            <a:r>
              <a:rPr lang="en-US" dirty="0">
                <a:solidFill>
                  <a:schemeClr val="accent5">
                    <a:lumMod val="50000"/>
                  </a:schemeClr>
                </a:solidFill>
              </a:rPr>
              <a:t>Head of the Greek Smart City Standardization Group</a:t>
            </a:r>
          </a:p>
        </p:txBody>
      </p:sp>
    </p:spTree>
    <p:extLst>
      <p:ext uri="{BB962C8B-B14F-4D97-AF65-F5344CB8AC3E}">
        <p14:creationId xmlns:p14="http://schemas.microsoft.com/office/powerpoint/2010/main" val="91806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object 2"/>
          <p:cNvSpPr>
            <a:spLocks/>
          </p:cNvSpPr>
          <p:nvPr/>
        </p:nvSpPr>
        <p:spPr bwMode="auto">
          <a:xfrm>
            <a:off x="1247607" y="0"/>
            <a:ext cx="4871426" cy="6856561"/>
          </a:xfrm>
          <a:custGeom>
            <a:avLst/>
            <a:gdLst/>
            <a:ahLst/>
            <a:cxnLst>
              <a:cxn ang="0">
                <a:pos x="5372100" y="7560563"/>
              </a:cxn>
              <a:cxn ang="0">
                <a:pos x="5372100" y="0"/>
              </a:cxn>
              <a:cxn ang="0">
                <a:pos x="0" y="0"/>
              </a:cxn>
              <a:cxn ang="0">
                <a:pos x="0" y="7560563"/>
              </a:cxn>
              <a:cxn ang="0">
                <a:pos x="5372100" y="7560563"/>
              </a:cxn>
            </a:cxnLst>
            <a:rect l="0" t="0" r="r" b="b"/>
            <a:pathLst>
              <a:path w="5372100" h="7560945">
                <a:moveTo>
                  <a:pt x="5372100" y="7560563"/>
                </a:moveTo>
                <a:lnTo>
                  <a:pt x="5372100" y="0"/>
                </a:lnTo>
                <a:lnTo>
                  <a:pt x="0" y="0"/>
                </a:lnTo>
                <a:lnTo>
                  <a:pt x="0" y="7560563"/>
                </a:lnTo>
                <a:lnTo>
                  <a:pt x="5372100" y="7560563"/>
                </a:lnTo>
                <a:close/>
              </a:path>
            </a:pathLst>
          </a:custGeom>
          <a:solidFill>
            <a:srgbClr val="CC0000"/>
          </a:solidFill>
          <a:ln w="9525">
            <a:noFill/>
            <a:round/>
            <a:headEnd/>
            <a:tailEnd/>
          </a:ln>
        </p:spPr>
        <p:txBody>
          <a:bodyPr lIns="0" tIns="0" rIns="0" bIns="0"/>
          <a:lstStyle/>
          <a:p>
            <a:endParaRPr lang="el-GR" sz="1632"/>
          </a:p>
        </p:txBody>
      </p:sp>
      <p:sp>
        <p:nvSpPr>
          <p:cNvPr id="3" name="object 3"/>
          <p:cNvSpPr txBox="1">
            <a:spLocks noGrp="1"/>
          </p:cNvSpPr>
          <p:nvPr>
            <p:ph type="title"/>
          </p:nvPr>
        </p:nvSpPr>
        <p:spPr>
          <a:xfrm>
            <a:off x="2839746" y="554226"/>
            <a:ext cx="1868531" cy="709359"/>
          </a:xfrm>
        </p:spPr>
        <p:txBody>
          <a:bodyPr vert="horz" lIns="91440" tIns="11516" rIns="91440" bIns="45720" rtlCol="0" anchor="t">
            <a:normAutofit/>
          </a:bodyPr>
          <a:lstStyle/>
          <a:p>
            <a:pPr marL="11516">
              <a:spcBef>
                <a:spcPts val="91"/>
              </a:spcBef>
              <a:defRPr/>
            </a:pPr>
            <a:r>
              <a:rPr sz="4534" spc="-9">
                <a:latin typeface="Verdana"/>
                <a:cs typeface="Verdana"/>
              </a:rPr>
              <a:t>4.854</a:t>
            </a:r>
            <a:r>
              <a:rPr lang="el-GR" sz="4534" spc="-9" dirty="0">
                <a:latin typeface="Verdana"/>
                <a:cs typeface="Verdana"/>
              </a:rPr>
              <a:t> </a:t>
            </a:r>
            <a:endParaRPr sz="4534">
              <a:latin typeface="Verdana"/>
              <a:cs typeface="Verdana"/>
            </a:endParaRPr>
          </a:p>
        </p:txBody>
      </p:sp>
      <p:sp>
        <p:nvSpPr>
          <p:cNvPr id="4" name="object 4"/>
          <p:cNvSpPr txBox="1"/>
          <p:nvPr/>
        </p:nvSpPr>
        <p:spPr>
          <a:xfrm>
            <a:off x="3000975" y="1253846"/>
            <a:ext cx="1546073" cy="848781"/>
          </a:xfrm>
          <a:prstGeom prst="rect">
            <a:avLst/>
          </a:prstGeom>
        </p:spPr>
        <p:txBody>
          <a:bodyPr lIns="0" tIns="11516" rIns="0" bIns="0">
            <a:spAutoFit/>
          </a:bodyPr>
          <a:lstStyle/>
          <a:p>
            <a:pPr algn="ctr">
              <a:spcBef>
                <a:spcPts val="91"/>
              </a:spcBef>
            </a:pPr>
            <a:r>
              <a:rPr lang="en-US" sz="2720" dirty="0">
                <a:solidFill>
                  <a:srgbClr val="FFFFFF"/>
                </a:solidFill>
                <a:latin typeface="Verdana" pitchFamily="34" charset="0"/>
              </a:rPr>
              <a:t>requests</a:t>
            </a:r>
            <a:endParaRPr lang="el-GR" sz="2720" dirty="0">
              <a:latin typeface="Verdana" pitchFamily="34" charset="0"/>
            </a:endParaRPr>
          </a:p>
          <a:p>
            <a:pPr algn="ctr">
              <a:spcBef>
                <a:spcPts val="45"/>
              </a:spcBef>
            </a:pPr>
            <a:r>
              <a:rPr lang="el-GR" sz="2720" dirty="0">
                <a:solidFill>
                  <a:srgbClr val="FFFFFF"/>
                </a:solidFill>
                <a:latin typeface="Verdana" pitchFamily="34" charset="0"/>
              </a:rPr>
              <a:t>2017</a:t>
            </a:r>
            <a:endParaRPr lang="el-GR" sz="2720" dirty="0">
              <a:latin typeface="Verdana" pitchFamily="34" charset="0"/>
            </a:endParaRPr>
          </a:p>
        </p:txBody>
      </p:sp>
      <p:sp>
        <p:nvSpPr>
          <p:cNvPr id="5" name="object 5"/>
          <p:cNvSpPr txBox="1"/>
          <p:nvPr/>
        </p:nvSpPr>
        <p:spPr>
          <a:xfrm>
            <a:off x="2839746" y="2442911"/>
            <a:ext cx="1867092" cy="1559941"/>
          </a:xfrm>
          <a:prstGeom prst="rect">
            <a:avLst/>
          </a:prstGeom>
        </p:spPr>
        <p:txBody>
          <a:bodyPr lIns="0" tIns="12092" rIns="0" bIns="0">
            <a:spAutoFit/>
          </a:bodyPr>
          <a:lstStyle/>
          <a:p>
            <a:pPr algn="ctr">
              <a:spcBef>
                <a:spcPts val="91"/>
              </a:spcBef>
            </a:pPr>
            <a:r>
              <a:rPr lang="el-GR" sz="4534" b="1" dirty="0">
                <a:solidFill>
                  <a:srgbClr val="FFFFFF"/>
                </a:solidFill>
                <a:latin typeface="Verdana" pitchFamily="34" charset="0"/>
              </a:rPr>
              <a:t>4.590</a:t>
            </a:r>
            <a:endParaRPr lang="el-GR" sz="4534" dirty="0">
              <a:latin typeface="Verdana" pitchFamily="34" charset="0"/>
            </a:endParaRPr>
          </a:p>
          <a:p>
            <a:pPr algn="ctr">
              <a:spcBef>
                <a:spcPts val="57"/>
              </a:spcBef>
            </a:pPr>
            <a:r>
              <a:rPr lang="en-US" sz="2720" dirty="0">
                <a:solidFill>
                  <a:srgbClr val="FFFFFF"/>
                </a:solidFill>
                <a:latin typeface="Tahoma" pitchFamily="34" charset="0"/>
              </a:rPr>
              <a:t>requests</a:t>
            </a:r>
            <a:endParaRPr lang="el-GR" sz="2720" dirty="0">
              <a:latin typeface="Tahoma" pitchFamily="34" charset="0"/>
            </a:endParaRPr>
          </a:p>
          <a:p>
            <a:pPr algn="ctr">
              <a:spcBef>
                <a:spcPts val="45"/>
              </a:spcBef>
            </a:pPr>
            <a:r>
              <a:rPr lang="el-GR" sz="2720" dirty="0">
                <a:solidFill>
                  <a:srgbClr val="FFFFFF"/>
                </a:solidFill>
                <a:latin typeface="Tahoma" pitchFamily="34" charset="0"/>
              </a:rPr>
              <a:t>2016</a:t>
            </a:r>
            <a:endParaRPr lang="el-GR" sz="2720" dirty="0">
              <a:latin typeface="Tahoma" pitchFamily="34" charset="0"/>
            </a:endParaRPr>
          </a:p>
        </p:txBody>
      </p:sp>
      <p:sp>
        <p:nvSpPr>
          <p:cNvPr id="10245" name="object 6"/>
          <p:cNvSpPr>
            <a:spLocks noChangeArrowheads="1"/>
          </p:cNvSpPr>
          <p:nvPr/>
        </p:nvSpPr>
        <p:spPr bwMode="auto">
          <a:xfrm>
            <a:off x="2505771" y="4340234"/>
            <a:ext cx="2535042" cy="2516327"/>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0246" name="object 7"/>
          <p:cNvSpPr>
            <a:spLocks/>
          </p:cNvSpPr>
          <p:nvPr/>
        </p:nvSpPr>
        <p:spPr bwMode="auto">
          <a:xfrm>
            <a:off x="6119033" y="0"/>
            <a:ext cx="4825360" cy="6856561"/>
          </a:xfrm>
          <a:custGeom>
            <a:avLst/>
            <a:gdLst/>
            <a:ahLst/>
            <a:cxnLst>
              <a:cxn ang="0">
                <a:pos x="5320283" y="7560563"/>
              </a:cxn>
              <a:cxn ang="0">
                <a:pos x="5320283" y="0"/>
              </a:cxn>
              <a:cxn ang="0">
                <a:pos x="0" y="0"/>
              </a:cxn>
              <a:cxn ang="0">
                <a:pos x="0" y="7560563"/>
              </a:cxn>
              <a:cxn ang="0">
                <a:pos x="5320283" y="7560563"/>
              </a:cxn>
            </a:cxnLst>
            <a:rect l="0" t="0" r="r" b="b"/>
            <a:pathLst>
              <a:path w="5320665" h="7560945">
                <a:moveTo>
                  <a:pt x="5320283" y="7560563"/>
                </a:moveTo>
                <a:lnTo>
                  <a:pt x="5320283" y="0"/>
                </a:lnTo>
                <a:lnTo>
                  <a:pt x="0" y="0"/>
                </a:lnTo>
                <a:lnTo>
                  <a:pt x="0" y="7560563"/>
                </a:lnTo>
                <a:lnTo>
                  <a:pt x="5320283" y="7560563"/>
                </a:lnTo>
                <a:close/>
              </a:path>
            </a:pathLst>
          </a:custGeom>
          <a:solidFill>
            <a:srgbClr val="009900"/>
          </a:solidFill>
          <a:ln w="9525">
            <a:noFill/>
            <a:round/>
            <a:headEnd/>
            <a:tailEnd/>
          </a:ln>
        </p:spPr>
        <p:txBody>
          <a:bodyPr lIns="0" tIns="0" rIns="0" bIns="0"/>
          <a:lstStyle/>
          <a:p>
            <a:endParaRPr lang="el-GR" sz="1632"/>
          </a:p>
        </p:txBody>
      </p:sp>
      <p:sp>
        <p:nvSpPr>
          <p:cNvPr id="8" name="object 8"/>
          <p:cNvSpPr txBox="1"/>
          <p:nvPr/>
        </p:nvSpPr>
        <p:spPr>
          <a:xfrm>
            <a:off x="7309538" y="875244"/>
            <a:ext cx="2694831" cy="1391878"/>
          </a:xfrm>
          <a:prstGeom prst="rect">
            <a:avLst/>
          </a:prstGeom>
        </p:spPr>
        <p:txBody>
          <a:bodyPr lIns="0" tIns="11516" rIns="0" bIns="0">
            <a:spAutoFit/>
          </a:bodyPr>
          <a:lstStyle/>
          <a:p>
            <a:pPr algn="ctr">
              <a:spcBef>
                <a:spcPts val="91"/>
              </a:spcBef>
            </a:pPr>
            <a:r>
              <a:rPr lang="el-GR" sz="4534" b="1" dirty="0">
                <a:solidFill>
                  <a:srgbClr val="FFFFFF"/>
                </a:solidFill>
                <a:latin typeface="Verdana" pitchFamily="34" charset="0"/>
              </a:rPr>
              <a:t>71%</a:t>
            </a:r>
            <a:endParaRPr lang="el-GR" sz="4534" dirty="0">
              <a:latin typeface="Verdana" pitchFamily="34" charset="0"/>
            </a:endParaRPr>
          </a:p>
          <a:p>
            <a:pPr algn="ctr">
              <a:spcBef>
                <a:spcPts val="68"/>
              </a:spcBef>
            </a:pPr>
            <a:r>
              <a:rPr lang="en-US" sz="2176" dirty="0">
                <a:solidFill>
                  <a:srgbClr val="FFFFFF"/>
                </a:solidFill>
                <a:latin typeface="Verdana" pitchFamily="34" charset="0"/>
              </a:rPr>
              <a:t>were solved</a:t>
            </a:r>
            <a:endParaRPr lang="el-GR" sz="2176" dirty="0">
              <a:latin typeface="Verdana" pitchFamily="34" charset="0"/>
            </a:endParaRPr>
          </a:p>
          <a:p>
            <a:pPr algn="ctr">
              <a:spcBef>
                <a:spcPts val="34"/>
              </a:spcBef>
            </a:pPr>
            <a:r>
              <a:rPr lang="el-GR" sz="2176" dirty="0">
                <a:solidFill>
                  <a:srgbClr val="FFFFFF"/>
                </a:solidFill>
                <a:latin typeface="Verdana" pitchFamily="34" charset="0"/>
              </a:rPr>
              <a:t>(2016-2017)</a:t>
            </a:r>
            <a:endParaRPr lang="el-GR" sz="2176" dirty="0">
              <a:latin typeface="Verdana" pitchFamily="34" charset="0"/>
            </a:endParaRPr>
          </a:p>
        </p:txBody>
      </p:sp>
      <p:sp>
        <p:nvSpPr>
          <p:cNvPr id="9" name="object 9"/>
          <p:cNvSpPr txBox="1"/>
          <p:nvPr/>
        </p:nvSpPr>
        <p:spPr>
          <a:xfrm>
            <a:off x="7397351" y="2738017"/>
            <a:ext cx="2514888" cy="1305641"/>
          </a:xfrm>
          <a:prstGeom prst="rect">
            <a:avLst/>
          </a:prstGeom>
        </p:spPr>
        <p:txBody>
          <a:bodyPr lIns="0" tIns="12092" rIns="0" bIns="0">
            <a:spAutoFit/>
          </a:bodyPr>
          <a:lstStyle/>
          <a:p>
            <a:pPr marL="228888" algn="ctr">
              <a:spcBef>
                <a:spcPts val="91"/>
              </a:spcBef>
              <a:tabLst>
                <a:tab pos="735608" algn="l"/>
              </a:tabLst>
            </a:pPr>
            <a:r>
              <a:rPr lang="el-GR" sz="4534" b="1" dirty="0">
                <a:solidFill>
                  <a:srgbClr val="FFFFFF"/>
                </a:solidFill>
                <a:latin typeface="Verdana" pitchFamily="34" charset="0"/>
              </a:rPr>
              <a:t>57%</a:t>
            </a:r>
            <a:endParaRPr lang="el-GR" sz="4534" dirty="0">
              <a:latin typeface="Verdana" pitchFamily="34" charset="0"/>
            </a:endParaRPr>
          </a:p>
          <a:p>
            <a:pPr marL="228888" algn="ctr">
              <a:lnSpc>
                <a:spcPct val="101000"/>
              </a:lnSpc>
              <a:spcBef>
                <a:spcPts val="45"/>
              </a:spcBef>
              <a:tabLst>
                <a:tab pos="735608" algn="l"/>
              </a:tabLst>
            </a:pPr>
            <a:r>
              <a:rPr lang="en-US" sz="1995" dirty="0">
                <a:solidFill>
                  <a:srgbClr val="FFFFFF"/>
                </a:solidFill>
                <a:latin typeface="Verdana" pitchFamily="34" charset="0"/>
              </a:rPr>
              <a:t>had to do with city lights</a:t>
            </a:r>
            <a:endParaRPr lang="el-GR" sz="1995" dirty="0">
              <a:latin typeface="Verdana" pitchFamily="34" charset="0"/>
            </a:endParaRPr>
          </a:p>
        </p:txBody>
      </p:sp>
      <p:sp>
        <p:nvSpPr>
          <p:cNvPr id="10" name="object 10"/>
          <p:cNvSpPr txBox="1"/>
          <p:nvPr/>
        </p:nvSpPr>
        <p:spPr>
          <a:xfrm>
            <a:off x="6873360" y="4544649"/>
            <a:ext cx="3562903" cy="1029215"/>
          </a:xfrm>
          <a:prstGeom prst="rect">
            <a:avLst/>
          </a:prstGeom>
        </p:spPr>
        <p:txBody>
          <a:bodyPr wrap="square" lIns="0" tIns="11516" rIns="0" bIns="0">
            <a:spAutoFit/>
          </a:bodyPr>
          <a:lstStyle/>
          <a:p>
            <a:pPr algn="ctr">
              <a:spcBef>
                <a:spcPts val="91"/>
              </a:spcBef>
              <a:tabLst>
                <a:tab pos="506720" algn="l"/>
              </a:tabLst>
            </a:pPr>
            <a:r>
              <a:rPr lang="el-GR" sz="4534" b="1" dirty="0">
                <a:solidFill>
                  <a:srgbClr val="FFFFFF"/>
                </a:solidFill>
                <a:latin typeface="Verdana" pitchFamily="34" charset="0"/>
              </a:rPr>
              <a:t>60%</a:t>
            </a:r>
            <a:endParaRPr lang="el-GR" sz="4534" dirty="0">
              <a:latin typeface="Verdana" pitchFamily="34" charset="0"/>
            </a:endParaRPr>
          </a:p>
          <a:p>
            <a:pPr algn="ctr">
              <a:spcBef>
                <a:spcPts val="57"/>
              </a:spcBef>
              <a:tabLst>
                <a:tab pos="506720" algn="l"/>
              </a:tabLst>
            </a:pPr>
            <a:r>
              <a:rPr lang="en-US" sz="1995" dirty="0">
                <a:solidFill>
                  <a:srgbClr val="FFFFFF"/>
                </a:solidFill>
                <a:latin typeface="Verdana" pitchFamily="34" charset="0"/>
              </a:rPr>
              <a:t>solved in less than 10 days</a:t>
            </a:r>
            <a:endParaRPr lang="el-GR" sz="1995" dirty="0">
              <a:latin typeface="Verdana" pitchFamily="34" charset="0"/>
            </a:endParaRPr>
          </a:p>
        </p:txBody>
      </p:sp>
    </p:spTree>
    <p:extLst>
      <p:ext uri="{BB962C8B-B14F-4D97-AF65-F5344CB8AC3E}">
        <p14:creationId xmlns:p14="http://schemas.microsoft.com/office/powerpoint/2010/main" val="162661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1266" name="object 3"/>
          <p:cNvSpPr>
            <a:spLocks/>
          </p:cNvSpPr>
          <p:nvPr/>
        </p:nvSpPr>
        <p:spPr bwMode="auto">
          <a:xfrm>
            <a:off x="2180433" y="4871426"/>
            <a:ext cx="8763960" cy="1865652"/>
          </a:xfrm>
          <a:custGeom>
            <a:avLst/>
            <a:gdLst/>
            <a:ahLst/>
            <a:cxnLst>
              <a:cxn ang="0">
                <a:pos x="0" y="2057400"/>
              </a:cxn>
              <a:cxn ang="0">
                <a:pos x="9663683" y="2057400"/>
              </a:cxn>
              <a:cxn ang="0">
                <a:pos x="9663683" y="0"/>
              </a:cxn>
              <a:cxn ang="0">
                <a:pos x="0" y="0"/>
              </a:cxn>
              <a:cxn ang="0">
                <a:pos x="0" y="2057400"/>
              </a:cxn>
            </a:cxnLst>
            <a:rect l="0" t="0" r="r" b="b"/>
            <a:pathLst>
              <a:path w="9664065" h="2057400">
                <a:moveTo>
                  <a:pt x="0" y="2057400"/>
                </a:moveTo>
                <a:lnTo>
                  <a:pt x="9663683" y="2057400"/>
                </a:lnTo>
                <a:lnTo>
                  <a:pt x="9663683" y="0"/>
                </a:lnTo>
                <a:lnTo>
                  <a:pt x="0" y="0"/>
                </a:lnTo>
                <a:lnTo>
                  <a:pt x="0" y="2057400"/>
                </a:lnTo>
                <a:close/>
              </a:path>
            </a:pathLst>
          </a:custGeom>
          <a:solidFill>
            <a:srgbClr val="008000">
              <a:alpha val="78038"/>
            </a:srgbClr>
          </a:solidFill>
          <a:ln w="9525">
            <a:noFill/>
            <a:round/>
            <a:headEnd/>
            <a:tailEnd/>
          </a:ln>
        </p:spPr>
        <p:txBody>
          <a:bodyPr lIns="0" tIns="0" rIns="0" bIns="0"/>
          <a:lstStyle/>
          <a:p>
            <a:endParaRPr lang="el-GR" sz="1632"/>
          </a:p>
        </p:txBody>
      </p:sp>
      <p:sp>
        <p:nvSpPr>
          <p:cNvPr id="11267" name="object 4"/>
          <p:cNvSpPr>
            <a:spLocks/>
          </p:cNvSpPr>
          <p:nvPr/>
        </p:nvSpPr>
        <p:spPr bwMode="auto">
          <a:xfrm>
            <a:off x="1247607" y="4871426"/>
            <a:ext cx="103647" cy="1865652"/>
          </a:xfrm>
          <a:custGeom>
            <a:avLst/>
            <a:gdLst/>
            <a:ahLst/>
            <a:cxnLst>
              <a:cxn ang="0">
                <a:pos x="0" y="2057400"/>
              </a:cxn>
              <a:cxn ang="0">
                <a:pos x="114300" y="2057400"/>
              </a:cxn>
              <a:cxn ang="0">
                <a:pos x="114300" y="0"/>
              </a:cxn>
              <a:cxn ang="0">
                <a:pos x="0" y="0"/>
              </a:cxn>
              <a:cxn ang="0">
                <a:pos x="0" y="2057400"/>
              </a:cxn>
            </a:cxnLst>
            <a:rect l="0" t="0" r="r" b="b"/>
            <a:pathLst>
              <a:path w="114300" h="2057400">
                <a:moveTo>
                  <a:pt x="0" y="2057400"/>
                </a:moveTo>
                <a:lnTo>
                  <a:pt x="114300" y="2057400"/>
                </a:lnTo>
                <a:lnTo>
                  <a:pt x="114300" y="0"/>
                </a:lnTo>
                <a:lnTo>
                  <a:pt x="0" y="0"/>
                </a:lnTo>
                <a:lnTo>
                  <a:pt x="0" y="2057400"/>
                </a:lnTo>
                <a:close/>
              </a:path>
            </a:pathLst>
          </a:custGeom>
          <a:solidFill>
            <a:srgbClr val="008000">
              <a:alpha val="78038"/>
            </a:srgbClr>
          </a:solidFill>
          <a:ln w="9525">
            <a:noFill/>
            <a:round/>
            <a:headEnd/>
            <a:tailEnd/>
          </a:ln>
        </p:spPr>
        <p:txBody>
          <a:bodyPr lIns="0" tIns="0" rIns="0" bIns="0"/>
          <a:lstStyle/>
          <a:p>
            <a:endParaRPr lang="el-GR" sz="1632"/>
          </a:p>
        </p:txBody>
      </p:sp>
      <p:sp>
        <p:nvSpPr>
          <p:cNvPr id="11269" name="object 6"/>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43072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2433793" y="4949161"/>
            <a:ext cx="8055703" cy="1714082"/>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D6FCC8"/>
                </a:solidFill>
                <a:latin typeface="Calibri" pitchFamily="34" charset="0"/>
              </a:rPr>
              <a:t>A brief tour in the control room!</a:t>
            </a:r>
            <a:r>
              <a:rPr lang="el-GR" sz="3083" b="1" dirty="0">
                <a:solidFill>
                  <a:schemeClr val="bg1"/>
                </a:solidFill>
                <a:latin typeface="Calibri" pitchFamily="34" charset="0"/>
              </a:rPr>
              <a:t/>
            </a:r>
            <a:br>
              <a:rPr lang="el-GR" sz="3083" b="1" dirty="0">
                <a:solidFill>
                  <a:schemeClr val="bg1"/>
                </a:solidFill>
                <a:latin typeface="Calibri" pitchFamily="34" charset="0"/>
              </a:rPr>
            </a:br>
            <a:r>
              <a:rPr lang="en-US" sz="1995" dirty="0">
                <a:solidFill>
                  <a:schemeClr val="bg1"/>
                </a:solidFill>
                <a:latin typeface="Calibri" pitchFamily="34" charset="0"/>
              </a:rPr>
              <a:t>Traffic lights’ control system;</a:t>
            </a:r>
            <a:r>
              <a:rPr lang="el-GR" sz="1995" dirty="0">
                <a:solidFill>
                  <a:schemeClr val="bg1"/>
                </a:solidFill>
                <a:latin typeface="Calibri" pitchFamily="34" charset="0"/>
              </a:rPr>
              <a:t> </a:t>
            </a:r>
            <a:r>
              <a:rPr lang="en-US" sz="1995" dirty="0">
                <a:solidFill>
                  <a:schemeClr val="bg1"/>
                </a:solidFill>
                <a:latin typeface="Calibri" pitchFamily="34" charset="0"/>
              </a:rPr>
              <a:t>Smart </a:t>
            </a:r>
            <a:r>
              <a:rPr lang="el-GR" sz="1995" dirty="0">
                <a:solidFill>
                  <a:schemeClr val="bg1"/>
                </a:solidFill>
                <a:latin typeface="Calibri" pitchFamily="34" charset="0"/>
              </a:rPr>
              <a:t>parking</a:t>
            </a:r>
            <a:br>
              <a:rPr lang="el-GR" sz="1995" dirty="0">
                <a:solidFill>
                  <a:schemeClr val="bg1"/>
                </a:solidFill>
                <a:latin typeface="Calibri" pitchFamily="34" charset="0"/>
              </a:rPr>
            </a:br>
            <a:r>
              <a:rPr lang="en-US" sz="1995" dirty="0">
                <a:solidFill>
                  <a:schemeClr val="bg1"/>
                </a:solidFill>
                <a:latin typeface="Calibri" pitchFamily="34" charset="0"/>
              </a:rPr>
              <a:t>Municipal budget progress on our</a:t>
            </a:r>
            <a:r>
              <a:rPr lang="el-GR" sz="1995" dirty="0">
                <a:solidFill>
                  <a:schemeClr val="bg1"/>
                </a:solidFill>
                <a:latin typeface="Calibri" pitchFamily="34" charset="0"/>
              </a:rPr>
              <a:t> open data</a:t>
            </a:r>
            <a:r>
              <a:rPr lang="en-US" sz="1995" dirty="0">
                <a:solidFill>
                  <a:schemeClr val="bg1"/>
                </a:solidFill>
                <a:latin typeface="Calibri" pitchFamily="34" charset="0"/>
              </a:rPr>
              <a:t> section </a:t>
            </a:r>
            <a:r>
              <a:rPr lang="el-GR" sz="1995" dirty="0">
                <a:solidFill>
                  <a:schemeClr val="bg1"/>
                </a:solidFill>
                <a:latin typeface="Calibri" pitchFamily="34" charset="0"/>
              </a:rPr>
              <a:t/>
            </a:r>
            <a:br>
              <a:rPr lang="el-GR" sz="1995" dirty="0">
                <a:solidFill>
                  <a:schemeClr val="bg1"/>
                </a:solidFill>
                <a:latin typeface="Calibri" pitchFamily="34" charset="0"/>
              </a:rPr>
            </a:br>
            <a:r>
              <a:rPr lang="en-US" sz="1995" dirty="0">
                <a:solidFill>
                  <a:schemeClr val="bg1"/>
                </a:solidFill>
                <a:latin typeface="Calibri" pitchFamily="34" charset="0"/>
              </a:rPr>
              <a:t>Water pipe network’s remote control system</a:t>
            </a:r>
            <a:r>
              <a:rPr lang="el-GR" sz="1995" dirty="0">
                <a:solidFill>
                  <a:schemeClr val="bg1"/>
                </a:solidFill>
                <a:latin typeface="Calibri" pitchFamily="34" charset="0"/>
              </a:rPr>
              <a:t/>
            </a:r>
            <a:br>
              <a:rPr lang="el-GR" sz="1995" dirty="0">
                <a:solidFill>
                  <a:schemeClr val="bg1"/>
                </a:solidFill>
                <a:latin typeface="Calibri" pitchFamily="34" charset="0"/>
              </a:rPr>
            </a:br>
            <a:r>
              <a:rPr lang="en-US" sz="1995" dirty="0">
                <a:solidFill>
                  <a:schemeClr val="bg1"/>
                </a:solidFill>
                <a:latin typeface="Calibri" pitchFamily="34" charset="0"/>
              </a:rPr>
              <a:t>Street light remote control system, through Cisco API’s (Kinetic)</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136788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2290" name="object 3"/>
          <p:cNvSpPr>
            <a:spLocks/>
          </p:cNvSpPr>
          <p:nvPr/>
        </p:nvSpPr>
        <p:spPr bwMode="auto">
          <a:xfrm>
            <a:off x="10783164" y="5286015"/>
            <a:ext cx="161229" cy="1347416"/>
          </a:xfrm>
          <a:custGeom>
            <a:avLst/>
            <a:gdLst/>
            <a:ahLst/>
            <a:cxnLst>
              <a:cxn ang="0">
                <a:pos x="0" y="1485900"/>
              </a:cxn>
              <a:cxn ang="0">
                <a:pos x="176783" y="1485900"/>
              </a:cxn>
              <a:cxn ang="0">
                <a:pos x="176783" y="0"/>
              </a:cxn>
              <a:cxn ang="0">
                <a:pos x="0" y="0"/>
              </a:cxn>
              <a:cxn ang="0">
                <a:pos x="0" y="1485900"/>
              </a:cxn>
            </a:cxnLst>
            <a:rect l="0" t="0" r="r" b="b"/>
            <a:pathLst>
              <a:path w="177165" h="1485900">
                <a:moveTo>
                  <a:pt x="0" y="1485900"/>
                </a:moveTo>
                <a:lnTo>
                  <a:pt x="176783" y="1485900"/>
                </a:lnTo>
                <a:lnTo>
                  <a:pt x="176783" y="0"/>
                </a:lnTo>
                <a:lnTo>
                  <a:pt x="0" y="0"/>
                </a:lnTo>
                <a:lnTo>
                  <a:pt x="0" y="1485900"/>
                </a:lnTo>
                <a:close/>
              </a:path>
            </a:pathLst>
          </a:custGeom>
          <a:solidFill>
            <a:srgbClr val="FF9900">
              <a:alpha val="76077"/>
            </a:srgbClr>
          </a:solidFill>
          <a:ln w="9525">
            <a:noFill/>
            <a:round/>
            <a:headEnd/>
            <a:tailEnd/>
          </a:ln>
        </p:spPr>
        <p:txBody>
          <a:bodyPr lIns="0" tIns="0" rIns="0" bIns="0"/>
          <a:lstStyle/>
          <a:p>
            <a:endParaRPr lang="el-GR" sz="1632"/>
          </a:p>
        </p:txBody>
      </p:sp>
      <p:sp>
        <p:nvSpPr>
          <p:cNvPr id="12291" name="object 4"/>
          <p:cNvSpPr>
            <a:spLocks/>
          </p:cNvSpPr>
          <p:nvPr/>
        </p:nvSpPr>
        <p:spPr bwMode="auto">
          <a:xfrm>
            <a:off x="1247607" y="5294652"/>
            <a:ext cx="8706378" cy="1347416"/>
          </a:xfrm>
          <a:custGeom>
            <a:avLst/>
            <a:gdLst/>
            <a:ahLst/>
            <a:cxnLst>
              <a:cxn ang="0">
                <a:pos x="0" y="1485900"/>
              </a:cxn>
              <a:cxn ang="0">
                <a:pos x="9601200" y="1485900"/>
              </a:cxn>
              <a:cxn ang="0">
                <a:pos x="9601200" y="0"/>
              </a:cxn>
              <a:cxn ang="0">
                <a:pos x="0" y="0"/>
              </a:cxn>
              <a:cxn ang="0">
                <a:pos x="0" y="1485900"/>
              </a:cxn>
            </a:cxnLst>
            <a:rect l="0" t="0" r="r" b="b"/>
            <a:pathLst>
              <a:path w="9601200" h="1485900">
                <a:moveTo>
                  <a:pt x="0" y="1485900"/>
                </a:moveTo>
                <a:lnTo>
                  <a:pt x="9601200" y="1485900"/>
                </a:lnTo>
                <a:lnTo>
                  <a:pt x="9601200" y="0"/>
                </a:lnTo>
                <a:lnTo>
                  <a:pt x="0" y="0"/>
                </a:lnTo>
                <a:lnTo>
                  <a:pt x="0" y="1485900"/>
                </a:lnTo>
                <a:close/>
              </a:path>
            </a:pathLst>
          </a:custGeom>
          <a:solidFill>
            <a:srgbClr val="FF9900">
              <a:alpha val="76077"/>
            </a:srgbClr>
          </a:solidFill>
          <a:ln w="9525">
            <a:noFill/>
            <a:round/>
            <a:headEnd/>
            <a:tailEnd/>
          </a:ln>
        </p:spPr>
        <p:txBody>
          <a:bodyPr lIns="0" tIns="0" rIns="0" bIns="0"/>
          <a:lstStyle/>
          <a:p>
            <a:endParaRPr lang="el-GR" sz="1632"/>
          </a:p>
        </p:txBody>
      </p:sp>
      <p:sp>
        <p:nvSpPr>
          <p:cNvPr id="12293" name="object 6"/>
          <p:cNvSpPr>
            <a:spLocks/>
          </p:cNvSpPr>
          <p:nvPr/>
        </p:nvSpPr>
        <p:spPr bwMode="auto">
          <a:xfrm>
            <a:off x="9953985"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0034836"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1466418" y="5363751"/>
            <a:ext cx="8360887" cy="1100068"/>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F8E2BA"/>
                </a:solidFill>
                <a:latin typeface="Calibri" pitchFamily="34" charset="0"/>
              </a:rPr>
              <a:t>A brief tour in the control room!</a:t>
            </a:r>
            <a:r>
              <a:rPr lang="el-GR" sz="3083" b="1" dirty="0">
                <a:solidFill>
                  <a:srgbClr val="F8E2BA"/>
                </a:solidFill>
                <a:latin typeface="Calibri" pitchFamily="34" charset="0"/>
              </a:rPr>
              <a:t/>
            </a:r>
            <a:br>
              <a:rPr lang="el-GR" sz="3083" b="1" dirty="0">
                <a:solidFill>
                  <a:srgbClr val="F8E2BA"/>
                </a:solidFill>
                <a:latin typeface="Calibri" pitchFamily="34" charset="0"/>
              </a:rPr>
            </a:br>
            <a:r>
              <a:rPr lang="en-US" sz="1995" dirty="0">
                <a:solidFill>
                  <a:schemeClr val="bg1"/>
                </a:solidFill>
                <a:latin typeface="Calibri" pitchFamily="34" charset="0"/>
              </a:rPr>
              <a:t>The “heart” is </a:t>
            </a:r>
            <a:r>
              <a:rPr lang="el-GR" sz="1995" dirty="0">
                <a:solidFill>
                  <a:schemeClr val="bg1"/>
                </a:solidFill>
                <a:latin typeface="Calibri" pitchFamily="34" charset="0"/>
              </a:rPr>
              <a:t>Cisco</a:t>
            </a:r>
            <a:r>
              <a:rPr lang="en-US" sz="1995" dirty="0">
                <a:solidFill>
                  <a:schemeClr val="bg1"/>
                </a:solidFill>
                <a:latin typeface="Calibri" pitchFamily="34" charset="0"/>
              </a:rPr>
              <a:t> Kinetic, where most of the above systems are integrated and data is collected and analyzed (lighting, parking, environmental monitoring)</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23022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Text Placeholder 8"/>
          <p:cNvSpPr>
            <a:spLocks noGrp="1"/>
          </p:cNvSpPr>
          <p:nvPr>
            <p:ph type="body" sz="quarter" idx="10"/>
          </p:nvPr>
        </p:nvSpPr>
        <p:spPr bwMode="auto">
          <a:xfrm>
            <a:off x="302732" y="1617133"/>
            <a:ext cx="5642987" cy="4504267"/>
          </a:xfrm>
          <a:solidFill>
            <a:schemeClr val="accent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1484"/>
              </a:spcBef>
              <a:buClr>
                <a:schemeClr val="bg1"/>
              </a:buClr>
              <a:buFont typeface="Courier New"/>
              <a:buChar char="o"/>
            </a:pPr>
            <a:r>
              <a:rPr lang="el-GR" dirty="0">
                <a:latin typeface="Calibri" panose="020F0502020204030204" pitchFamily="34" charset="0"/>
                <a:ea typeface="MS PGothic" charset="0"/>
                <a:cs typeface="Calibri" panose="020F0502020204030204" pitchFamily="34" charset="0"/>
              </a:rPr>
              <a:t> </a:t>
            </a:r>
            <a:r>
              <a:rPr dirty="0">
                <a:latin typeface="Calibri" panose="020F0502020204030204" pitchFamily="34" charset="0"/>
                <a:ea typeface="MS PGothic" charset="0"/>
                <a:cs typeface="Calibri" panose="020F0502020204030204" pitchFamily="34" charset="0"/>
              </a:rPr>
              <a:t>17.074 sessions </a:t>
            </a:r>
            <a:r>
              <a:rPr sz="2133" dirty="0">
                <a:latin typeface="Calibri" panose="020F0502020204030204" pitchFamily="34" charset="0"/>
                <a:ea typeface="MS PGothic" charset="0"/>
                <a:cs typeface="Calibri" panose="020F0502020204030204" pitchFamily="34" charset="0"/>
              </a:rPr>
              <a:t>(Jul '17 - Feb '18)</a:t>
            </a:r>
            <a:endParaRPr dirty="0">
              <a:latin typeface="Calibri" panose="020F0502020204030204" pitchFamily="34" charset="0"/>
              <a:ea typeface="MS PGothic" charset="0"/>
              <a:cs typeface="Calibri" panose="020F0502020204030204" pitchFamily="34" charset="0"/>
            </a:endParaRPr>
          </a:p>
          <a:p>
            <a:pPr>
              <a:spcBef>
                <a:spcPts val="1484"/>
              </a:spcBef>
              <a:buClr>
                <a:schemeClr val="bg1"/>
              </a:buClr>
              <a:buFont typeface="Courier New"/>
              <a:buChar char="o"/>
            </a:pPr>
            <a:r>
              <a:rPr lang="el-GR" dirty="0">
                <a:latin typeface="Calibri" panose="020F0502020204030204" pitchFamily="34" charset="0"/>
                <a:ea typeface="MS PGothic" charset="0"/>
                <a:cs typeface="Calibri" panose="020F0502020204030204" pitchFamily="34" charset="0"/>
              </a:rPr>
              <a:t> </a:t>
            </a:r>
            <a:r>
              <a:rPr dirty="0">
                <a:latin typeface="Calibri" panose="020F0502020204030204" pitchFamily="34" charset="0"/>
                <a:ea typeface="MS PGothic" charset="0"/>
                <a:cs typeface="Calibri" panose="020F0502020204030204" pitchFamily="34" charset="0"/>
              </a:rPr>
              <a:t>83,3% avg occupancy</a:t>
            </a:r>
            <a:r>
              <a:rPr lang="en-US" dirty="0">
                <a:latin typeface="Calibri" panose="020F0502020204030204" pitchFamily="34" charset="0"/>
                <a:ea typeface="MS PGothic" charset="0"/>
                <a:cs typeface="Calibri" panose="020F0502020204030204" pitchFamily="34" charset="0"/>
              </a:rPr>
              <a:t> (aprx 90% 8:00am-8:00pm)</a:t>
            </a:r>
            <a:endParaRPr dirty="0">
              <a:latin typeface="Calibri" panose="020F0502020204030204" pitchFamily="34" charset="0"/>
              <a:ea typeface="MS PGothic" charset="0"/>
              <a:cs typeface="Calibri" panose="020F0502020204030204" pitchFamily="34" charset="0"/>
            </a:endParaRPr>
          </a:p>
          <a:p>
            <a:pPr>
              <a:spcBef>
                <a:spcPts val="1484"/>
              </a:spcBef>
              <a:buClr>
                <a:schemeClr val="bg1"/>
              </a:buClr>
              <a:buFont typeface="Courier New"/>
              <a:buChar char="o"/>
            </a:pPr>
            <a:r>
              <a:rPr lang="el-GR" dirty="0">
                <a:latin typeface="Calibri" panose="020F0502020204030204" pitchFamily="34" charset="0"/>
                <a:ea typeface="MS PGothic" charset="0"/>
                <a:cs typeface="Calibri" panose="020F0502020204030204" pitchFamily="34" charset="0"/>
              </a:rPr>
              <a:t> </a:t>
            </a:r>
            <a:r>
              <a:rPr dirty="0">
                <a:latin typeface="Calibri" panose="020F0502020204030204" pitchFamily="34" charset="0"/>
                <a:ea typeface="MS PGothic" charset="0"/>
                <a:cs typeface="Calibri" panose="020F0502020204030204" pitchFamily="34" charset="0"/>
              </a:rPr>
              <a:t>4,3h avg duration</a:t>
            </a:r>
          </a:p>
          <a:p>
            <a:pPr>
              <a:spcBef>
                <a:spcPts val="1484"/>
              </a:spcBef>
              <a:buClr>
                <a:schemeClr val="bg1"/>
              </a:buClr>
              <a:buFont typeface="Courier New"/>
              <a:buChar char="o"/>
            </a:pPr>
            <a:r>
              <a:rPr lang="el-GR" dirty="0">
                <a:latin typeface="Calibri" panose="020F0502020204030204" pitchFamily="34" charset="0"/>
                <a:ea typeface="MS PGothic" charset="0"/>
                <a:cs typeface="Calibri" panose="020F0502020204030204" pitchFamily="34" charset="0"/>
              </a:rPr>
              <a:t> </a:t>
            </a:r>
            <a:r>
              <a:rPr dirty="0">
                <a:latin typeface="Calibri" panose="020F0502020204030204" pitchFamily="34" charset="0"/>
                <a:ea typeface="MS PGothic" charset="0"/>
                <a:cs typeface="Calibri" panose="020F0502020204030204" pitchFamily="34" charset="0"/>
              </a:rPr>
              <a:t>1.190 parking violations </a:t>
            </a:r>
            <a:r>
              <a:rPr lang="el-GR" dirty="0">
                <a:latin typeface="Calibri" panose="020F0502020204030204" pitchFamily="34" charset="0"/>
                <a:ea typeface="MS PGothic" charset="0"/>
                <a:cs typeface="Calibri" panose="020F0502020204030204" pitchFamily="34" charset="0"/>
              </a:rPr>
              <a:t>(150/</a:t>
            </a:r>
            <a:r>
              <a:rPr lang="en-US" dirty="0">
                <a:latin typeface="Calibri" panose="020F0502020204030204" pitchFamily="34" charset="0"/>
                <a:ea typeface="MS PGothic" charset="0"/>
                <a:cs typeface="Calibri" panose="020F0502020204030204" pitchFamily="34" charset="0"/>
              </a:rPr>
              <a:t>month</a:t>
            </a:r>
            <a:r>
              <a:rPr lang="el-GR" dirty="0">
                <a:latin typeface="Calibri" panose="020F0502020204030204" pitchFamily="34" charset="0"/>
                <a:ea typeface="MS PGothic" charset="0"/>
                <a:cs typeface="Calibri" panose="020F0502020204030204" pitchFamily="34" charset="0"/>
              </a:rPr>
              <a:t>)</a:t>
            </a:r>
            <a:r>
              <a:rPr lang="en-US" dirty="0">
                <a:latin typeface="Calibri" panose="020F0502020204030204" pitchFamily="34" charset="0"/>
                <a:ea typeface="MS PGothic" charset="0"/>
                <a:cs typeface="Calibri" panose="020F0502020204030204" pitchFamily="34" charset="0"/>
              </a:rPr>
              <a:t> - at </a:t>
            </a:r>
            <a:r>
              <a:rPr dirty="0">
                <a:latin typeface="Calibri" panose="020F0502020204030204" pitchFamily="34" charset="0"/>
                <a:ea typeface="MS PGothic" charset="0"/>
                <a:cs typeface="Calibri" panose="020F0502020204030204" pitchFamily="34" charset="0"/>
              </a:rPr>
              <a:t>Othonos</a:t>
            </a:r>
            <a:r>
              <a:rPr lang="en-US" dirty="0">
                <a:latin typeface="Calibri" panose="020F0502020204030204" pitchFamily="34" charset="0"/>
                <a:ea typeface="MS PGothic" charset="0"/>
                <a:cs typeface="Calibri" panose="020F0502020204030204" pitchFamily="34" charset="0"/>
              </a:rPr>
              <a:t>, only </a:t>
            </a:r>
            <a:r>
              <a:rPr dirty="0">
                <a:latin typeface="Calibri" panose="020F0502020204030204" pitchFamily="34" charset="0"/>
                <a:ea typeface="MS PGothic" charset="0"/>
                <a:cs typeface="Calibri" panose="020F0502020204030204" pitchFamily="34" charset="0"/>
              </a:rPr>
              <a:t>1 sensor</a:t>
            </a:r>
          </a:p>
        </p:txBody>
      </p:sp>
      <p:sp>
        <p:nvSpPr>
          <p:cNvPr id="58370" name="Title 4"/>
          <p:cNvSpPr>
            <a:spLocks noGrp="1"/>
          </p:cNvSpPr>
          <p:nvPr>
            <p:ph type="title"/>
          </p:nvPr>
        </p:nvSpPr>
        <p:spPr>
          <a:xfrm>
            <a:off x="584201" y="371614"/>
            <a:ext cx="4914900" cy="975783"/>
          </a:xfrm>
          <a:noFill/>
        </p:spPr>
        <p:txBody>
          <a:bodyPr>
            <a:normAutofit fontScale="90000"/>
          </a:bodyPr>
          <a:lstStyle/>
          <a:p>
            <a:r>
              <a:rPr lang="en-US" dirty="0" err="1">
                <a:solidFill>
                  <a:schemeClr val="tx1"/>
                </a:solidFill>
                <a:latin typeface="Calibri" panose="020F0502020204030204" pitchFamily="34" charset="0"/>
                <a:ea typeface="MS PGothic" charset="0"/>
                <a:cs typeface="Calibri" panose="020F0502020204030204" pitchFamily="34" charset="0"/>
              </a:rPr>
              <a:t>Trikala</a:t>
            </a:r>
            <a:r>
              <a:rPr lang="en-US" dirty="0">
                <a:solidFill>
                  <a:schemeClr val="tx1"/>
                </a:solidFill>
                <a:latin typeface="Calibri" panose="020F0502020204030204" pitchFamily="34" charset="0"/>
                <a:ea typeface="MS PGothic" charset="0"/>
                <a:cs typeface="Calibri" panose="020F0502020204030204" pitchFamily="34" charset="0"/>
              </a:rPr>
              <a:t> </a:t>
            </a:r>
            <a:r>
              <a:rPr dirty="0">
                <a:solidFill>
                  <a:schemeClr val="tx1"/>
                </a:solidFill>
                <a:latin typeface="Calibri" panose="020F0502020204030204" pitchFamily="34" charset="0"/>
                <a:ea typeface="MS PGothic" charset="0"/>
                <a:cs typeface="Calibri" panose="020F0502020204030204" pitchFamily="34" charset="0"/>
              </a:rPr>
              <a:t>Results </a:t>
            </a:r>
            <a:r>
              <a:rPr lang="en-US" dirty="0">
                <a:solidFill>
                  <a:schemeClr val="tx1"/>
                </a:solidFill>
                <a:latin typeface="Calibri" panose="020F0502020204030204" pitchFamily="34" charset="0"/>
                <a:ea typeface="MS PGothic" charset="0"/>
                <a:cs typeface="Calibri" panose="020F0502020204030204" pitchFamily="34" charset="0"/>
              </a:rPr>
              <a:t>–</a:t>
            </a:r>
            <a:r>
              <a:rPr dirty="0">
                <a:solidFill>
                  <a:schemeClr val="tx1"/>
                </a:solidFill>
                <a:latin typeface="Calibri" panose="020F0502020204030204" pitchFamily="34" charset="0"/>
                <a:ea typeface="MS PGothic" charset="0"/>
                <a:cs typeface="Calibri" panose="020F0502020204030204" pitchFamily="34" charset="0"/>
              </a:rPr>
              <a:t> Parking</a:t>
            </a:r>
            <a:endParaRPr lang="el-GR" sz="2133" dirty="0">
              <a:solidFill>
                <a:schemeClr val="tx1"/>
              </a:solidFill>
              <a:latin typeface="Calibri" panose="020F0502020204030204" pitchFamily="34" charset="0"/>
              <a:ea typeface="MS PGothic" charset="0"/>
              <a:cs typeface="Calibri" panose="020F0502020204030204" pitchFamily="34" charset="0"/>
            </a:endParaRPr>
          </a:p>
        </p:txBody>
      </p:sp>
      <p:sp>
        <p:nvSpPr>
          <p:cNvPr id="3" name="TextBox 2"/>
          <p:cNvSpPr txBox="1"/>
          <p:nvPr/>
        </p:nvSpPr>
        <p:spPr>
          <a:xfrm>
            <a:off x="6493934" y="281518"/>
            <a:ext cx="5300133" cy="461665"/>
          </a:xfrm>
          <a:prstGeom prst="rect">
            <a:avLst/>
          </a:prstGeom>
          <a:noFill/>
        </p:spPr>
        <p:txBody>
          <a:bodyPr>
            <a:spAutoFit/>
          </a:bodyPr>
          <a:lstStyle/>
          <a:p>
            <a:pPr algn="ctr">
              <a:defRPr/>
            </a:pPr>
            <a:r>
              <a:rPr lang="en-US" sz="2400" dirty="0">
                <a:latin typeface="Calibri" panose="020F0502020204030204" pitchFamily="34" charset="0"/>
                <a:ea typeface="MS PGothic" panose="020B0600070205080204" pitchFamily="34" charset="-128"/>
                <a:cs typeface="Calibri" panose="020F0502020204030204" pitchFamily="34" charset="0"/>
              </a:rPr>
              <a:t>Parking Sessions per month</a:t>
            </a:r>
            <a:endParaRPr lang="el-GR" sz="2400" dirty="0">
              <a:latin typeface="Calibri" panose="020F0502020204030204" pitchFamily="34" charset="0"/>
              <a:ea typeface="MS PGothic" panose="020B0600070205080204" pitchFamily="34" charset="-128"/>
              <a:cs typeface="Calibri" panose="020F0502020204030204" pitchFamily="34" charset="0"/>
            </a:endParaRPr>
          </a:p>
        </p:txBody>
      </p:sp>
      <p:sp>
        <p:nvSpPr>
          <p:cNvPr id="5" name="TextBox 4"/>
          <p:cNvSpPr txBox="1"/>
          <p:nvPr/>
        </p:nvSpPr>
        <p:spPr>
          <a:xfrm>
            <a:off x="6584951" y="3570773"/>
            <a:ext cx="4959349" cy="461665"/>
          </a:xfrm>
          <a:prstGeom prst="rect">
            <a:avLst/>
          </a:prstGeom>
          <a:noFill/>
        </p:spPr>
        <p:txBody>
          <a:bodyPr>
            <a:spAutoFit/>
          </a:bodyPr>
          <a:lstStyle/>
          <a:p>
            <a:pPr algn="ctr">
              <a:defRPr/>
            </a:pPr>
            <a:r>
              <a:rPr lang="en-US" sz="2400" dirty="0">
                <a:latin typeface="Calibri" panose="020F0502020204030204" pitchFamily="34" charset="0"/>
                <a:ea typeface="MS PGothic" panose="020B0600070205080204" pitchFamily="34" charset="-128"/>
                <a:cs typeface="Calibri" panose="020F0502020204030204" pitchFamily="34" charset="0"/>
              </a:rPr>
              <a:t>Occupancy per month</a:t>
            </a:r>
            <a:endParaRPr lang="el-GR" sz="2400" dirty="0">
              <a:latin typeface="Calibri" panose="020F0502020204030204" pitchFamily="34" charset="0"/>
              <a:ea typeface="MS PGothic" panose="020B0600070205080204" pitchFamily="34" charset="-128"/>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794855" y="774701"/>
            <a:ext cx="4512095" cy="2712057"/>
          </a:xfrm>
          <a:prstGeom prst="rect">
            <a:avLst/>
          </a:prstGeom>
        </p:spPr>
      </p:pic>
      <p:pic>
        <p:nvPicPr>
          <p:cNvPr id="4" name="Picture 3"/>
          <p:cNvPicPr>
            <a:picLocks noChangeAspect="1"/>
          </p:cNvPicPr>
          <p:nvPr/>
        </p:nvPicPr>
        <p:blipFill>
          <a:blip r:embed="rId3"/>
          <a:stretch>
            <a:fillRect/>
          </a:stretch>
        </p:blipFill>
        <p:spPr>
          <a:xfrm>
            <a:off x="6794855" y="4076504"/>
            <a:ext cx="4511349" cy="2711609"/>
          </a:xfrm>
          <a:prstGeom prst="rect">
            <a:avLst/>
          </a:prstGeom>
        </p:spPr>
      </p:pic>
    </p:spTree>
    <p:extLst>
      <p:ext uri="{BB962C8B-B14F-4D97-AF65-F5344CB8AC3E}">
        <p14:creationId xmlns:p14="http://schemas.microsoft.com/office/powerpoint/2010/main" val="1195233664"/>
      </p:ext>
    </p:extLst>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Text Placeholder 8"/>
          <p:cNvSpPr>
            <a:spLocks noGrp="1"/>
          </p:cNvSpPr>
          <p:nvPr>
            <p:ph type="body" sz="quarter" idx="10"/>
          </p:nvPr>
        </p:nvSpPr>
        <p:spPr bwMode="auto">
          <a:xfrm>
            <a:off x="29167" y="1147397"/>
            <a:ext cx="6066833" cy="5170979"/>
          </a:xfrm>
          <a:solidFill>
            <a:schemeClr val="accent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76198" indent="0">
              <a:spcBef>
                <a:spcPts val="1484"/>
              </a:spcBef>
              <a:buClr>
                <a:schemeClr val="bg1"/>
              </a:buClr>
              <a:buNone/>
            </a:pPr>
            <a:r>
              <a:rPr lang="en-US" sz="2400" b="1" dirty="0">
                <a:solidFill>
                  <a:srgbClr val="FFFF00"/>
                </a:solidFill>
                <a:latin typeface="Calibri" panose="020F0502020204030204" pitchFamily="34" charset="0"/>
                <a:ea typeface="MS PGothic" charset="0"/>
                <a:cs typeface="Calibri" panose="020F0502020204030204" pitchFamily="34" charset="0"/>
              </a:rPr>
              <a:t>Parking</a:t>
            </a:r>
          </a:p>
          <a:p>
            <a:pPr>
              <a:spcBef>
                <a:spcPts val="1484"/>
              </a:spcBef>
              <a:buClr>
                <a:schemeClr val="bg1"/>
              </a:buClr>
              <a:buFont typeface="Courier New"/>
              <a:buChar char="o"/>
            </a:pPr>
            <a:r>
              <a:rPr sz="2400" dirty="0">
                <a:latin typeface="Calibri" panose="020F0502020204030204" pitchFamily="34" charset="0"/>
                <a:ea typeface="MS PGothic" charset="0"/>
                <a:cs typeface="Calibri" panose="020F0502020204030204" pitchFamily="34" charset="0"/>
              </a:rPr>
              <a:t>occupancy</a:t>
            </a:r>
            <a:r>
              <a:rPr lang="en-US" sz="2400" dirty="0">
                <a:latin typeface="Calibri" panose="020F0502020204030204" pitchFamily="34" charset="0"/>
                <a:ea typeface="MS PGothic" charset="0"/>
                <a:cs typeface="Calibri" panose="020F0502020204030204" pitchFamily="34" charset="0"/>
              </a:rPr>
              <a:t> (aprx 90% 8:00am-8:00pm)</a:t>
            </a:r>
            <a:endParaRPr sz="2400" dirty="0">
              <a:latin typeface="Calibri" panose="020F0502020204030204" pitchFamily="34" charset="0"/>
              <a:ea typeface="MS PGothic" charset="0"/>
              <a:cs typeface="Calibri" panose="020F0502020204030204" pitchFamily="34" charset="0"/>
            </a:endParaRPr>
          </a:p>
          <a:p>
            <a:pPr>
              <a:spcBef>
                <a:spcPts val="1484"/>
              </a:spcBef>
              <a:buClr>
                <a:schemeClr val="bg1"/>
              </a:buClr>
              <a:buFont typeface="Courier New"/>
              <a:buChar char="o"/>
            </a:pPr>
            <a:r>
              <a:rPr lang="en-US" sz="2400" dirty="0">
                <a:latin typeface="Calibri" panose="020F0502020204030204" pitchFamily="34" charset="0"/>
                <a:ea typeface="MS PGothic" charset="0"/>
                <a:cs typeface="Calibri" panose="020F0502020204030204" pitchFamily="34" charset="0"/>
              </a:rPr>
              <a:t>365-52*2-31 = 230</a:t>
            </a:r>
          </a:p>
          <a:p>
            <a:pPr>
              <a:spcBef>
                <a:spcPts val="1484"/>
              </a:spcBef>
              <a:buClr>
                <a:schemeClr val="bg1"/>
              </a:buClr>
              <a:buFont typeface="Courier New"/>
              <a:buChar char="o"/>
            </a:pPr>
            <a:r>
              <a:rPr lang="en-US" sz="2400" dirty="0">
                <a:latin typeface="Calibri" panose="020F0502020204030204" pitchFamily="34" charset="0"/>
                <a:ea typeface="MS PGothic" charset="0"/>
                <a:cs typeface="Calibri" panose="020F0502020204030204" pitchFamily="34" charset="0"/>
              </a:rPr>
              <a:t>1 euro : 230*11 = </a:t>
            </a:r>
            <a:r>
              <a:rPr lang="en-US" sz="2400" dirty="0">
                <a:solidFill>
                  <a:srgbClr val="FFFF00"/>
                </a:solidFill>
                <a:latin typeface="Calibri" panose="020F0502020204030204" pitchFamily="34" charset="0"/>
                <a:ea typeface="MS PGothic" charset="0"/>
                <a:cs typeface="Calibri" panose="020F0502020204030204" pitchFamily="34" charset="0"/>
              </a:rPr>
              <a:t>2,530 euros</a:t>
            </a:r>
          </a:p>
          <a:p>
            <a:pPr>
              <a:spcBef>
                <a:spcPts val="1484"/>
              </a:spcBef>
              <a:buClr>
                <a:schemeClr val="bg1"/>
              </a:buClr>
              <a:buFont typeface="Courier New"/>
              <a:buChar char="o"/>
            </a:pPr>
            <a:r>
              <a:rPr lang="en-US" sz="2400" dirty="0">
                <a:latin typeface="Calibri" panose="020F0502020204030204" pitchFamily="34" charset="0"/>
                <a:ea typeface="MS PGothic" charset="0"/>
                <a:cs typeface="Calibri" panose="020F0502020204030204" pitchFamily="34" charset="0"/>
              </a:rPr>
              <a:t>0.5 euro :  </a:t>
            </a:r>
            <a:r>
              <a:rPr lang="en-US" sz="2400" dirty="0">
                <a:solidFill>
                  <a:srgbClr val="FFFF00"/>
                </a:solidFill>
                <a:latin typeface="Calibri" panose="020F0502020204030204" pitchFamily="34" charset="0"/>
                <a:ea typeface="MS PGothic" charset="0"/>
                <a:cs typeface="Calibri" panose="020F0502020204030204" pitchFamily="34" charset="0"/>
              </a:rPr>
              <a:t>1,265 euros</a:t>
            </a:r>
          </a:p>
          <a:p>
            <a:pPr>
              <a:spcBef>
                <a:spcPts val="1484"/>
              </a:spcBef>
              <a:buClr>
                <a:schemeClr val="bg1"/>
              </a:buClr>
              <a:buFont typeface="Courier New"/>
              <a:buChar char="o"/>
            </a:pPr>
            <a:endParaRPr lang="en-US" sz="2400" dirty="0">
              <a:latin typeface="Calibri" panose="020F0502020204030204" pitchFamily="34" charset="0"/>
              <a:ea typeface="MS PGothic" charset="0"/>
              <a:cs typeface="Calibri" panose="020F0502020204030204" pitchFamily="34" charset="0"/>
            </a:endParaRPr>
          </a:p>
          <a:p>
            <a:pPr marL="76198" indent="0">
              <a:spcBef>
                <a:spcPts val="1484"/>
              </a:spcBef>
              <a:buClr>
                <a:schemeClr val="bg1"/>
              </a:buClr>
              <a:buNone/>
            </a:pPr>
            <a:r>
              <a:rPr lang="en-US" sz="2400" b="1" dirty="0">
                <a:solidFill>
                  <a:srgbClr val="FFFF00"/>
                </a:solidFill>
                <a:latin typeface="Calibri" panose="020F0502020204030204" pitchFamily="34" charset="0"/>
                <a:ea typeface="MS PGothic" charset="0"/>
                <a:cs typeface="Calibri" panose="020F0502020204030204" pitchFamily="34" charset="0"/>
              </a:rPr>
              <a:t>Violations</a:t>
            </a:r>
          </a:p>
          <a:p>
            <a:pPr>
              <a:spcBef>
                <a:spcPts val="1484"/>
              </a:spcBef>
              <a:buClr>
                <a:schemeClr val="bg1"/>
              </a:buClr>
              <a:buFont typeface="Courier New"/>
              <a:buChar char="o"/>
            </a:pPr>
            <a:r>
              <a:rPr lang="en-US" sz="2400" dirty="0">
                <a:latin typeface="Calibri" panose="020F0502020204030204" pitchFamily="34" charset="0"/>
                <a:ea typeface="MS PGothic" charset="0"/>
                <a:cs typeface="Calibri" panose="020F0502020204030204" pitchFamily="34" charset="0"/>
              </a:rPr>
              <a:t>120-</a:t>
            </a:r>
            <a:r>
              <a:rPr lang="el-GR" sz="2400" dirty="0">
                <a:latin typeface="Calibri" panose="020F0502020204030204" pitchFamily="34" charset="0"/>
                <a:ea typeface="MS PGothic" charset="0"/>
                <a:cs typeface="Calibri" panose="020F0502020204030204" pitchFamily="34" charset="0"/>
              </a:rPr>
              <a:t>150</a:t>
            </a:r>
            <a:r>
              <a:rPr lang="en-US" sz="2400" dirty="0">
                <a:latin typeface="Calibri" panose="020F0502020204030204" pitchFamily="34" charset="0"/>
                <a:ea typeface="MS PGothic" charset="0"/>
                <a:cs typeface="Calibri" panose="020F0502020204030204" pitchFamily="34" charset="0"/>
              </a:rPr>
              <a:t> per month / per lot</a:t>
            </a:r>
          </a:p>
          <a:p>
            <a:pPr>
              <a:spcBef>
                <a:spcPts val="1484"/>
              </a:spcBef>
              <a:buClr>
                <a:schemeClr val="bg1"/>
              </a:buClr>
              <a:buFont typeface="Courier New"/>
              <a:buChar char="o"/>
            </a:pPr>
            <a:r>
              <a:rPr lang="en-US" sz="2400" dirty="0">
                <a:latin typeface="Calibri" panose="020F0502020204030204" pitchFamily="34" charset="0"/>
                <a:ea typeface="MS PGothic" charset="0"/>
                <a:cs typeface="Calibri" panose="020F0502020204030204" pitchFamily="34" charset="0"/>
              </a:rPr>
              <a:t>11 * 135 * 20 euros = </a:t>
            </a:r>
            <a:r>
              <a:rPr lang="en-US" sz="2400" dirty="0">
                <a:solidFill>
                  <a:srgbClr val="FFFF00"/>
                </a:solidFill>
                <a:latin typeface="Calibri" panose="020F0502020204030204" pitchFamily="34" charset="0"/>
                <a:ea typeface="MS PGothic" charset="0"/>
                <a:cs typeface="Calibri" panose="020F0502020204030204" pitchFamily="34" charset="0"/>
              </a:rPr>
              <a:t>29,700 euros</a:t>
            </a:r>
            <a:endParaRPr sz="2400" dirty="0">
              <a:solidFill>
                <a:srgbClr val="FFFF00"/>
              </a:solidFill>
              <a:latin typeface="Calibri" panose="020F0502020204030204" pitchFamily="34" charset="0"/>
              <a:ea typeface="MS PGothic" charset="0"/>
              <a:cs typeface="Calibri" panose="020F0502020204030204" pitchFamily="34" charset="0"/>
            </a:endParaRPr>
          </a:p>
        </p:txBody>
      </p:sp>
      <p:sp>
        <p:nvSpPr>
          <p:cNvPr id="58370" name="Title 4"/>
          <p:cNvSpPr>
            <a:spLocks noGrp="1"/>
          </p:cNvSpPr>
          <p:nvPr>
            <p:ph type="title"/>
          </p:nvPr>
        </p:nvSpPr>
        <p:spPr>
          <a:xfrm>
            <a:off x="213340" y="171614"/>
            <a:ext cx="5786825" cy="975783"/>
          </a:xfrm>
          <a:noFill/>
        </p:spPr>
        <p:txBody>
          <a:bodyPr/>
          <a:lstStyle/>
          <a:p>
            <a:pPr algn="ctr"/>
            <a:r>
              <a:rPr lang="el-GR" dirty="0">
                <a:solidFill>
                  <a:schemeClr val="tx1"/>
                </a:solidFill>
                <a:latin typeface="Calibri" panose="020F0502020204030204" pitchFamily="34" charset="0"/>
                <a:ea typeface="MS PGothic" charset="0"/>
                <a:cs typeface="Calibri" panose="020F0502020204030204" pitchFamily="34" charset="0"/>
              </a:rPr>
              <a:t>1Υ </a:t>
            </a:r>
            <a:r>
              <a:rPr lang="en-US" dirty="0">
                <a:solidFill>
                  <a:schemeClr val="tx1"/>
                </a:solidFill>
                <a:latin typeface="Calibri" panose="020F0502020204030204" pitchFamily="34" charset="0"/>
                <a:ea typeface="MS PGothic" charset="0"/>
                <a:cs typeface="Calibri" panose="020F0502020204030204" pitchFamily="34" charset="0"/>
              </a:rPr>
              <a:t>projection</a:t>
            </a:r>
            <a:endParaRPr lang="el-GR" sz="2133" dirty="0">
              <a:solidFill>
                <a:schemeClr val="tx1"/>
              </a:solidFill>
              <a:latin typeface="Calibri" panose="020F0502020204030204" pitchFamily="34" charset="0"/>
              <a:ea typeface="MS PGothic" charset="0"/>
              <a:cs typeface="Calibri" panose="020F0502020204030204" pitchFamily="34" charset="0"/>
            </a:endParaRPr>
          </a:p>
        </p:txBody>
      </p:sp>
      <p:sp>
        <p:nvSpPr>
          <p:cNvPr id="3" name="TextBox 2"/>
          <p:cNvSpPr txBox="1"/>
          <p:nvPr/>
        </p:nvSpPr>
        <p:spPr>
          <a:xfrm>
            <a:off x="6493934" y="281518"/>
            <a:ext cx="5300133" cy="461665"/>
          </a:xfrm>
          <a:prstGeom prst="rect">
            <a:avLst/>
          </a:prstGeom>
          <a:noFill/>
        </p:spPr>
        <p:txBody>
          <a:bodyPr>
            <a:spAutoFit/>
          </a:bodyPr>
          <a:lstStyle/>
          <a:p>
            <a:pPr algn="ctr">
              <a:defRPr/>
            </a:pPr>
            <a:r>
              <a:rPr lang="en-US" sz="2400" dirty="0">
                <a:latin typeface="Calibri" panose="020F0502020204030204" pitchFamily="34" charset="0"/>
                <a:ea typeface="MS PGothic" panose="020B0600070205080204" pitchFamily="34" charset="-128"/>
                <a:cs typeface="Calibri" panose="020F0502020204030204" pitchFamily="34" charset="0"/>
              </a:rPr>
              <a:t>Parking Sessions per month</a:t>
            </a:r>
            <a:endParaRPr lang="el-GR" sz="2400" dirty="0">
              <a:latin typeface="Calibri" panose="020F0502020204030204" pitchFamily="34" charset="0"/>
              <a:ea typeface="MS PGothic" panose="020B0600070205080204" pitchFamily="34" charset="-128"/>
              <a:cs typeface="Calibri" panose="020F0502020204030204" pitchFamily="34" charset="0"/>
            </a:endParaRPr>
          </a:p>
        </p:txBody>
      </p:sp>
      <p:sp>
        <p:nvSpPr>
          <p:cNvPr id="5" name="TextBox 4"/>
          <p:cNvSpPr txBox="1"/>
          <p:nvPr/>
        </p:nvSpPr>
        <p:spPr>
          <a:xfrm>
            <a:off x="6584951" y="3570773"/>
            <a:ext cx="4959349" cy="461665"/>
          </a:xfrm>
          <a:prstGeom prst="rect">
            <a:avLst/>
          </a:prstGeom>
          <a:noFill/>
        </p:spPr>
        <p:txBody>
          <a:bodyPr>
            <a:spAutoFit/>
          </a:bodyPr>
          <a:lstStyle/>
          <a:p>
            <a:pPr algn="ctr">
              <a:defRPr/>
            </a:pPr>
            <a:r>
              <a:rPr lang="en-US" sz="2400" dirty="0">
                <a:latin typeface="Calibri" panose="020F0502020204030204" pitchFamily="34" charset="0"/>
                <a:ea typeface="MS PGothic" panose="020B0600070205080204" pitchFamily="34" charset="-128"/>
                <a:cs typeface="Calibri" panose="020F0502020204030204" pitchFamily="34" charset="0"/>
              </a:rPr>
              <a:t>Occupancy per month</a:t>
            </a:r>
            <a:endParaRPr lang="el-GR" sz="2400" dirty="0">
              <a:latin typeface="Calibri" panose="020F0502020204030204" pitchFamily="34" charset="0"/>
              <a:ea typeface="MS PGothic" panose="020B0600070205080204" pitchFamily="34" charset="-128"/>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794855" y="774701"/>
            <a:ext cx="4512095" cy="2712057"/>
          </a:xfrm>
          <a:prstGeom prst="rect">
            <a:avLst/>
          </a:prstGeom>
        </p:spPr>
      </p:pic>
      <p:pic>
        <p:nvPicPr>
          <p:cNvPr id="4" name="Picture 3"/>
          <p:cNvPicPr>
            <a:picLocks noChangeAspect="1"/>
          </p:cNvPicPr>
          <p:nvPr/>
        </p:nvPicPr>
        <p:blipFill>
          <a:blip r:embed="rId3"/>
          <a:stretch>
            <a:fillRect/>
          </a:stretch>
        </p:blipFill>
        <p:spPr>
          <a:xfrm>
            <a:off x="6794855" y="4076504"/>
            <a:ext cx="4511349" cy="2711609"/>
          </a:xfrm>
          <a:prstGeom prst="rect">
            <a:avLst/>
          </a:prstGeom>
        </p:spPr>
      </p:pic>
    </p:spTree>
    <p:extLst>
      <p:ext uri="{BB962C8B-B14F-4D97-AF65-F5344CB8AC3E}">
        <p14:creationId xmlns:p14="http://schemas.microsoft.com/office/powerpoint/2010/main" val="2113713935"/>
      </p:ext>
    </p:extLst>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556CE3-16F9-4502-9CB7-1C9208205B40}"/>
              </a:ext>
            </a:extLst>
          </p:cNvPr>
          <p:cNvPicPr>
            <a:picLocks noChangeAspect="1"/>
          </p:cNvPicPr>
          <p:nvPr/>
        </p:nvPicPr>
        <p:blipFill>
          <a:blip r:embed="rId2"/>
          <a:stretch>
            <a:fillRect/>
          </a:stretch>
        </p:blipFill>
        <p:spPr>
          <a:xfrm>
            <a:off x="0" y="45851"/>
            <a:ext cx="11706225" cy="5610225"/>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
        <p:nvSpPr>
          <p:cNvPr id="12290" name="object 3"/>
          <p:cNvSpPr>
            <a:spLocks/>
          </p:cNvSpPr>
          <p:nvPr/>
        </p:nvSpPr>
        <p:spPr bwMode="auto">
          <a:xfrm>
            <a:off x="10783164" y="5286015"/>
            <a:ext cx="161229" cy="1347416"/>
          </a:xfrm>
          <a:custGeom>
            <a:avLst/>
            <a:gdLst/>
            <a:ahLst/>
            <a:cxnLst>
              <a:cxn ang="0">
                <a:pos x="0" y="1485900"/>
              </a:cxn>
              <a:cxn ang="0">
                <a:pos x="176783" y="1485900"/>
              </a:cxn>
              <a:cxn ang="0">
                <a:pos x="176783" y="0"/>
              </a:cxn>
              <a:cxn ang="0">
                <a:pos x="0" y="0"/>
              </a:cxn>
              <a:cxn ang="0">
                <a:pos x="0" y="1485900"/>
              </a:cxn>
            </a:cxnLst>
            <a:rect l="0" t="0" r="r" b="b"/>
            <a:pathLst>
              <a:path w="177165" h="1485900">
                <a:moveTo>
                  <a:pt x="0" y="1485900"/>
                </a:moveTo>
                <a:lnTo>
                  <a:pt x="176783" y="1485900"/>
                </a:lnTo>
                <a:lnTo>
                  <a:pt x="176783" y="0"/>
                </a:lnTo>
                <a:lnTo>
                  <a:pt x="0" y="0"/>
                </a:lnTo>
                <a:lnTo>
                  <a:pt x="0" y="1485900"/>
                </a:lnTo>
                <a:close/>
              </a:path>
            </a:pathLst>
          </a:custGeom>
          <a:solidFill>
            <a:srgbClr val="FF9900">
              <a:alpha val="76077"/>
            </a:srgbClr>
          </a:solidFill>
          <a:ln w="9525">
            <a:noFill/>
            <a:round/>
            <a:headEnd/>
            <a:tailEnd/>
          </a:ln>
        </p:spPr>
        <p:txBody>
          <a:bodyPr lIns="0" tIns="0" rIns="0" bIns="0"/>
          <a:lstStyle/>
          <a:p>
            <a:endParaRPr lang="el-GR" sz="1632"/>
          </a:p>
        </p:txBody>
      </p:sp>
      <p:sp>
        <p:nvSpPr>
          <p:cNvPr id="12291" name="object 4"/>
          <p:cNvSpPr>
            <a:spLocks/>
          </p:cNvSpPr>
          <p:nvPr/>
        </p:nvSpPr>
        <p:spPr bwMode="auto">
          <a:xfrm>
            <a:off x="1247607" y="5294652"/>
            <a:ext cx="8706378" cy="1347416"/>
          </a:xfrm>
          <a:custGeom>
            <a:avLst/>
            <a:gdLst/>
            <a:ahLst/>
            <a:cxnLst>
              <a:cxn ang="0">
                <a:pos x="0" y="1485900"/>
              </a:cxn>
              <a:cxn ang="0">
                <a:pos x="9601200" y="1485900"/>
              </a:cxn>
              <a:cxn ang="0">
                <a:pos x="9601200" y="0"/>
              </a:cxn>
              <a:cxn ang="0">
                <a:pos x="0" y="0"/>
              </a:cxn>
              <a:cxn ang="0">
                <a:pos x="0" y="1485900"/>
              </a:cxn>
            </a:cxnLst>
            <a:rect l="0" t="0" r="r" b="b"/>
            <a:pathLst>
              <a:path w="9601200" h="1485900">
                <a:moveTo>
                  <a:pt x="0" y="1485900"/>
                </a:moveTo>
                <a:lnTo>
                  <a:pt x="9601200" y="1485900"/>
                </a:lnTo>
                <a:lnTo>
                  <a:pt x="9601200" y="0"/>
                </a:lnTo>
                <a:lnTo>
                  <a:pt x="0" y="0"/>
                </a:lnTo>
                <a:lnTo>
                  <a:pt x="0" y="1485900"/>
                </a:lnTo>
                <a:close/>
              </a:path>
            </a:pathLst>
          </a:custGeom>
          <a:solidFill>
            <a:srgbClr val="FF9900">
              <a:alpha val="76077"/>
            </a:srgbClr>
          </a:solidFill>
          <a:ln w="9525">
            <a:noFill/>
            <a:round/>
            <a:headEnd/>
            <a:tailEnd/>
          </a:ln>
        </p:spPr>
        <p:txBody>
          <a:bodyPr lIns="0" tIns="0" rIns="0" bIns="0"/>
          <a:lstStyle/>
          <a:p>
            <a:endParaRPr lang="el-GR" sz="1632"/>
          </a:p>
        </p:txBody>
      </p:sp>
      <p:sp>
        <p:nvSpPr>
          <p:cNvPr id="12293" name="object 6"/>
          <p:cNvSpPr>
            <a:spLocks/>
          </p:cNvSpPr>
          <p:nvPr/>
        </p:nvSpPr>
        <p:spPr bwMode="auto">
          <a:xfrm>
            <a:off x="9953985"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0034836"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1466418" y="5363751"/>
            <a:ext cx="8360887" cy="1100068"/>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F8E2BA"/>
                </a:solidFill>
                <a:latin typeface="Calibri" pitchFamily="34" charset="0"/>
              </a:rPr>
              <a:t>More with IoT!</a:t>
            </a:r>
            <a:r>
              <a:rPr lang="el-GR" sz="3083" b="1" dirty="0">
                <a:solidFill>
                  <a:srgbClr val="F8E2BA"/>
                </a:solidFill>
                <a:latin typeface="Calibri" pitchFamily="34" charset="0"/>
              </a:rPr>
              <a:t/>
            </a:r>
            <a:br>
              <a:rPr lang="el-GR" sz="3083" b="1" dirty="0">
                <a:solidFill>
                  <a:srgbClr val="F8E2BA"/>
                </a:solidFill>
                <a:latin typeface="Calibri" pitchFamily="34" charset="0"/>
              </a:rPr>
            </a:br>
            <a:r>
              <a:rPr lang="en-US" sz="1995" dirty="0">
                <a:solidFill>
                  <a:schemeClr val="bg1"/>
                </a:solidFill>
                <a:latin typeface="Calibri" pitchFamily="34" charset="0"/>
              </a:rPr>
              <a:t>A set of Smart Bins and Smart meters have been installed in the city to measure and control garbage and consumption and improve accordingly</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68074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3314" name="object 3"/>
          <p:cNvSpPr>
            <a:spLocks/>
          </p:cNvSpPr>
          <p:nvPr/>
        </p:nvSpPr>
        <p:spPr bwMode="auto">
          <a:xfrm>
            <a:off x="5051249" y="5182368"/>
            <a:ext cx="5731915" cy="1674193"/>
          </a:xfrm>
          <a:custGeom>
            <a:avLst/>
            <a:gdLst/>
            <a:ahLst/>
            <a:cxnLst>
              <a:cxn ang="0">
                <a:pos x="5486400" y="1845563"/>
              </a:cxn>
              <a:cxn ang="0">
                <a:pos x="5486400" y="0"/>
              </a:cxn>
              <a:cxn ang="0">
                <a:pos x="0" y="0"/>
              </a:cxn>
              <a:cxn ang="0">
                <a:pos x="0" y="1845563"/>
              </a:cxn>
              <a:cxn ang="0">
                <a:pos x="5486400" y="1845563"/>
              </a:cxn>
            </a:cxnLst>
            <a:rect l="0" t="0" r="r" b="b"/>
            <a:pathLst>
              <a:path w="5486400" h="1845945">
                <a:moveTo>
                  <a:pt x="5486400" y="1845563"/>
                </a:moveTo>
                <a:lnTo>
                  <a:pt x="5486400" y="0"/>
                </a:lnTo>
                <a:lnTo>
                  <a:pt x="0" y="0"/>
                </a:lnTo>
                <a:lnTo>
                  <a:pt x="0" y="1845563"/>
                </a:lnTo>
                <a:lnTo>
                  <a:pt x="5486400" y="1845563"/>
                </a:lnTo>
                <a:close/>
              </a:path>
            </a:pathLst>
          </a:custGeom>
          <a:solidFill>
            <a:srgbClr val="008080">
              <a:alpha val="59999"/>
            </a:srgbClr>
          </a:solidFill>
          <a:ln w="9525">
            <a:noFill/>
            <a:round/>
            <a:headEnd/>
            <a:tailEnd/>
          </a:ln>
        </p:spPr>
        <p:txBody>
          <a:bodyPr lIns="0" tIns="0" rIns="0" bIns="0"/>
          <a:lstStyle/>
          <a:p>
            <a:endParaRPr lang="el-GR" sz="1632"/>
          </a:p>
        </p:txBody>
      </p:sp>
      <p:sp>
        <p:nvSpPr>
          <p:cNvPr id="4" name="object 4"/>
          <p:cNvSpPr txBox="1">
            <a:spLocks noGrp="1"/>
          </p:cNvSpPr>
          <p:nvPr>
            <p:ph type="title"/>
          </p:nvPr>
        </p:nvSpPr>
        <p:spPr>
          <a:xfrm>
            <a:off x="3875905" y="5225555"/>
            <a:ext cx="6630866" cy="1451686"/>
          </a:xfrm>
        </p:spPr>
        <p:txBody>
          <a:bodyPr vert="horz" lIns="91440" tIns="38580" rIns="91440" bIns="45720" rtlCol="0" anchor="t">
            <a:normAutofit fontScale="90000"/>
          </a:bodyPr>
          <a:lstStyle/>
          <a:p>
            <a:pPr marL="1508643" algn="r">
              <a:lnSpc>
                <a:spcPct val="102000"/>
              </a:lnSpc>
              <a:spcBef>
                <a:spcPts val="80"/>
              </a:spcBef>
            </a:pPr>
            <a:r>
              <a:rPr lang="en-US" dirty="0">
                <a:solidFill>
                  <a:srgbClr val="C4DEEA"/>
                </a:solidFill>
                <a:latin typeface="Calibri" pitchFamily="34" charset="0"/>
              </a:rPr>
              <a:t>Citizen Self Service </a:t>
            </a:r>
            <a:r>
              <a:rPr lang="el-GR" sz="2720" dirty="0">
                <a:latin typeface="Calibri" pitchFamily="34" charset="0"/>
              </a:rPr>
              <a:t/>
            </a:r>
            <a:br>
              <a:rPr lang="el-GR" sz="2720" dirty="0">
                <a:latin typeface="Calibri" pitchFamily="34" charset="0"/>
              </a:rPr>
            </a:br>
            <a:r>
              <a:rPr lang="en-US" sz="1995" dirty="0">
                <a:latin typeface="Calibri" pitchFamily="34" charset="0"/>
              </a:rPr>
              <a:t>Documents like certificates of birth, residency, and many others can be retrieved with the use of a NFC card </a:t>
            </a:r>
            <a:r>
              <a:rPr lang="el-GR" sz="1995" dirty="0">
                <a:latin typeface="Calibri" pitchFamily="34" charset="0"/>
              </a:rPr>
              <a:t> (UnixFor</a:t>
            </a:r>
            <a:r>
              <a:rPr lang="el-GR" sz="1632" dirty="0">
                <a:latin typeface="Calibri" pitchFamily="34" charset="0"/>
              </a:rPr>
              <a:t>)</a:t>
            </a:r>
          </a:p>
        </p:txBody>
      </p:sp>
      <p:sp>
        <p:nvSpPr>
          <p:cNvPr id="13316" name="object 5"/>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6" name="object 6"/>
          <p:cNvSpPr txBox="1"/>
          <p:nvPr/>
        </p:nvSpPr>
        <p:spPr>
          <a:xfrm>
            <a:off x="1430723"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Tree>
    <p:extLst>
      <p:ext uri="{BB962C8B-B14F-4D97-AF65-F5344CB8AC3E}">
        <p14:creationId xmlns:p14="http://schemas.microsoft.com/office/powerpoint/2010/main" val="367455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object 3"/>
          <p:cNvSpPr>
            <a:spLocks/>
          </p:cNvSpPr>
          <p:nvPr/>
        </p:nvSpPr>
        <p:spPr bwMode="auto">
          <a:xfrm>
            <a:off x="9426143" y="0"/>
            <a:ext cx="1518250"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0034836"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pic>
        <p:nvPicPr>
          <p:cNvPr id="7" name="Picture 6">
            <a:extLst>
              <a:ext uri="{FF2B5EF4-FFF2-40B4-BE49-F238E27FC236}">
                <a16:creationId xmlns:a16="http://schemas.microsoft.com/office/drawing/2014/main" xmlns="" id="{D3C179A4-A58B-4819-B16F-9CACFE3BE940}"/>
              </a:ext>
            </a:extLst>
          </p:cNvPr>
          <p:cNvPicPr>
            <a:picLocks noChangeAspect="1"/>
          </p:cNvPicPr>
          <p:nvPr/>
        </p:nvPicPr>
        <p:blipFill>
          <a:blip r:embed="rId2"/>
          <a:stretch>
            <a:fillRect/>
          </a:stretch>
        </p:blipFill>
        <p:spPr>
          <a:xfrm>
            <a:off x="1247607" y="0"/>
            <a:ext cx="8309130" cy="6832473"/>
          </a:xfrm>
          <a:prstGeom prst="rect">
            <a:avLst/>
          </a:prstGeom>
          <a:ln w="57150">
            <a:noFill/>
          </a:ln>
        </p:spPr>
      </p:pic>
      <p:pic>
        <p:nvPicPr>
          <p:cNvPr id="8" name="Picture 7">
            <a:extLst>
              <a:ext uri="{FF2B5EF4-FFF2-40B4-BE49-F238E27FC236}">
                <a16:creationId xmlns:a16="http://schemas.microsoft.com/office/drawing/2014/main" xmlns="" id="{2FB31D79-6EAE-4E7D-847F-545478AE7819}"/>
              </a:ext>
            </a:extLst>
          </p:cNvPr>
          <p:cNvPicPr>
            <a:picLocks noChangeAspect="1"/>
          </p:cNvPicPr>
          <p:nvPr/>
        </p:nvPicPr>
        <p:blipFill>
          <a:blip r:embed="rId3"/>
          <a:stretch>
            <a:fillRect/>
          </a:stretch>
        </p:blipFill>
        <p:spPr>
          <a:xfrm>
            <a:off x="3353529" y="1364344"/>
            <a:ext cx="6600456" cy="4525777"/>
          </a:xfrm>
          <a:prstGeom prst="rect">
            <a:avLst/>
          </a:prstGeom>
          <a:ln w="57150">
            <a:solidFill>
              <a:srgbClr val="0070C0"/>
            </a:solidFill>
          </a:ln>
        </p:spPr>
      </p:pic>
      <p:sp>
        <p:nvSpPr>
          <p:cNvPr id="14340" name="object 5"/>
          <p:cNvSpPr>
            <a:spLocks/>
          </p:cNvSpPr>
          <p:nvPr/>
        </p:nvSpPr>
        <p:spPr bwMode="auto">
          <a:xfrm>
            <a:off x="7155506" y="4145894"/>
            <a:ext cx="2696271" cy="2694831"/>
          </a:xfrm>
          <a:custGeom>
            <a:avLst/>
            <a:gdLst/>
            <a:ahLst/>
            <a:cxnLst>
              <a:cxn ang="0">
                <a:pos x="0" y="2971800"/>
              </a:cxn>
              <a:cxn ang="0">
                <a:pos x="2973704" y="2971800"/>
              </a:cxn>
              <a:cxn ang="0">
                <a:pos x="2973704" y="0"/>
              </a:cxn>
              <a:cxn ang="0">
                <a:pos x="0" y="0"/>
              </a:cxn>
              <a:cxn ang="0">
                <a:pos x="0" y="2971800"/>
              </a:cxn>
            </a:cxnLst>
            <a:rect l="0" t="0" r="r" b="b"/>
            <a:pathLst>
              <a:path w="2973704" h="2971800">
                <a:moveTo>
                  <a:pt x="0" y="2971800"/>
                </a:moveTo>
                <a:lnTo>
                  <a:pt x="2973704" y="2971800"/>
                </a:lnTo>
                <a:lnTo>
                  <a:pt x="2973704" y="0"/>
                </a:lnTo>
                <a:lnTo>
                  <a:pt x="0" y="0"/>
                </a:lnTo>
                <a:lnTo>
                  <a:pt x="0" y="2971800"/>
                </a:lnTo>
                <a:close/>
              </a:path>
            </a:pathLst>
          </a:custGeom>
          <a:solidFill>
            <a:srgbClr val="003366">
              <a:alpha val="74901"/>
            </a:srgbClr>
          </a:solidFill>
          <a:ln w="9525">
            <a:noFill/>
            <a:round/>
            <a:headEnd/>
            <a:tailEnd/>
          </a:ln>
        </p:spPr>
        <p:txBody>
          <a:bodyPr lIns="0" tIns="0" rIns="0" bIns="0"/>
          <a:lstStyle/>
          <a:p>
            <a:endParaRPr lang="el-GR" sz="1632"/>
          </a:p>
        </p:txBody>
      </p:sp>
      <p:sp>
        <p:nvSpPr>
          <p:cNvPr id="6" name="object 6"/>
          <p:cNvSpPr txBox="1">
            <a:spLocks noGrp="1"/>
          </p:cNvSpPr>
          <p:nvPr>
            <p:ph type="title"/>
          </p:nvPr>
        </p:nvSpPr>
        <p:spPr>
          <a:xfrm>
            <a:off x="7132473" y="4189081"/>
            <a:ext cx="2581108" cy="2534040"/>
          </a:xfrm>
        </p:spPr>
        <p:txBody>
          <a:bodyPr vert="horz" lIns="91440" tIns="10941" rIns="91440" bIns="45720" rtlCol="0" anchor="t">
            <a:normAutofit fontScale="90000"/>
          </a:bodyPr>
          <a:lstStyle/>
          <a:p>
            <a:pPr marL="109405" algn="r">
              <a:lnSpc>
                <a:spcPct val="102000"/>
              </a:lnSpc>
              <a:spcBef>
                <a:spcPts val="68"/>
              </a:spcBef>
            </a:pPr>
            <a:r>
              <a:rPr lang="en-US" dirty="0">
                <a:solidFill>
                  <a:srgbClr val="C4DEEA"/>
                </a:solidFill>
                <a:latin typeface="Calibri" pitchFamily="34" charset="0"/>
              </a:rPr>
              <a:t>Public Consultation</a:t>
            </a:r>
            <a:r>
              <a:rPr lang="el-GR" dirty="0">
                <a:latin typeface="Calibri" pitchFamily="34" charset="0"/>
              </a:rPr>
              <a:t/>
            </a:r>
            <a:br>
              <a:rPr lang="el-GR" dirty="0">
                <a:latin typeface="Calibri" pitchFamily="34" charset="0"/>
              </a:rPr>
            </a:br>
            <a:r>
              <a:rPr lang="en-US" sz="1995" dirty="0">
                <a:latin typeface="Calibri" pitchFamily="34" charset="0"/>
              </a:rPr>
              <a:t>It is “smart” to count your citizen’s needs,</a:t>
            </a:r>
            <a:br>
              <a:rPr lang="en-US" sz="1995" dirty="0">
                <a:latin typeface="Calibri" pitchFamily="34" charset="0"/>
              </a:rPr>
            </a:br>
            <a:r>
              <a:rPr lang="en-US" sz="1995" dirty="0">
                <a:latin typeface="Calibri" pitchFamily="34" charset="0"/>
              </a:rPr>
              <a:t>it is even smarter</a:t>
            </a:r>
            <a:br>
              <a:rPr lang="en-US" sz="1995" dirty="0">
                <a:latin typeface="Calibri" pitchFamily="34" charset="0"/>
              </a:rPr>
            </a:br>
            <a:r>
              <a:rPr lang="en-US" sz="1995" dirty="0">
                <a:latin typeface="Calibri" pitchFamily="34" charset="0"/>
              </a:rPr>
              <a:t>to make them happen</a:t>
            </a:r>
            <a:br>
              <a:rPr lang="en-US" sz="1995" dirty="0">
                <a:latin typeface="Calibri" pitchFamily="34" charset="0"/>
              </a:rPr>
            </a:br>
            <a:r>
              <a:rPr lang="en-US" sz="1995" dirty="0">
                <a:latin typeface="Calibri" pitchFamily="34" charset="0"/>
              </a:rPr>
              <a:t>if you can</a:t>
            </a:r>
            <a:r>
              <a:rPr lang="el-GR" sz="1995" dirty="0">
                <a:latin typeface="Calibri" pitchFamily="34" charset="0"/>
              </a:rPr>
              <a:t>!</a:t>
            </a:r>
          </a:p>
        </p:txBody>
      </p:sp>
    </p:spTree>
    <p:extLst>
      <p:ext uri="{BB962C8B-B14F-4D97-AF65-F5344CB8AC3E}">
        <p14:creationId xmlns:p14="http://schemas.microsoft.com/office/powerpoint/2010/main" val="4008831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737189-14B9-4B66-9F54-32376D5DA90D}"/>
              </a:ext>
            </a:extLst>
          </p:cNvPr>
          <p:cNvPicPr>
            <a:picLocks noChangeAspect="1"/>
          </p:cNvPicPr>
          <p:nvPr/>
        </p:nvPicPr>
        <p:blipFill>
          <a:blip r:embed="rId2"/>
          <a:stretch>
            <a:fillRect/>
          </a:stretch>
        </p:blipFill>
        <p:spPr>
          <a:xfrm>
            <a:off x="240060" y="1389121"/>
            <a:ext cx="9163050" cy="5334000"/>
          </a:xfrm>
          <a:prstGeom prst="rect">
            <a:avLst/>
          </a:prstGeom>
          <a:ln w="76200">
            <a:solidFill>
              <a:schemeClr val="accent1">
                <a:lumMod val="60000"/>
                <a:lumOff val="40000"/>
              </a:schemeClr>
            </a:solidFill>
          </a:ln>
        </p:spPr>
      </p:pic>
      <p:pic>
        <p:nvPicPr>
          <p:cNvPr id="8" name="Picture 7">
            <a:extLst>
              <a:ext uri="{FF2B5EF4-FFF2-40B4-BE49-F238E27FC236}">
                <a16:creationId xmlns:a16="http://schemas.microsoft.com/office/drawing/2014/main" xmlns="" id="{164AF114-80E3-4D42-97D7-C09168E677FC}"/>
              </a:ext>
            </a:extLst>
          </p:cNvPr>
          <p:cNvPicPr>
            <a:picLocks noChangeAspect="1"/>
          </p:cNvPicPr>
          <p:nvPr/>
        </p:nvPicPr>
        <p:blipFill>
          <a:blip r:embed="rId3"/>
          <a:stretch>
            <a:fillRect/>
          </a:stretch>
        </p:blipFill>
        <p:spPr>
          <a:xfrm>
            <a:off x="3856718" y="661920"/>
            <a:ext cx="8172450" cy="4314825"/>
          </a:xfrm>
          <a:prstGeom prst="rect">
            <a:avLst/>
          </a:prstGeom>
          <a:ln w="76200">
            <a:solidFill>
              <a:schemeClr val="accent4">
                <a:lumMod val="60000"/>
                <a:lumOff val="40000"/>
              </a:schemeClr>
            </a:solidFill>
          </a:ln>
        </p:spPr>
      </p:pic>
      <p:sp>
        <p:nvSpPr>
          <p:cNvPr id="14338" name="object 3"/>
          <p:cNvSpPr>
            <a:spLocks/>
          </p:cNvSpPr>
          <p:nvPr/>
        </p:nvSpPr>
        <p:spPr bwMode="auto">
          <a:xfrm>
            <a:off x="10673750" y="17275"/>
            <a:ext cx="1518250"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1282443" y="3929873"/>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14340" name="object 5"/>
          <p:cNvSpPr>
            <a:spLocks/>
          </p:cNvSpPr>
          <p:nvPr/>
        </p:nvSpPr>
        <p:spPr bwMode="auto">
          <a:xfrm>
            <a:off x="8403113" y="4163169"/>
            <a:ext cx="3017194" cy="2694831"/>
          </a:xfrm>
          <a:custGeom>
            <a:avLst/>
            <a:gdLst/>
            <a:ahLst/>
            <a:cxnLst>
              <a:cxn ang="0">
                <a:pos x="0" y="2971800"/>
              </a:cxn>
              <a:cxn ang="0">
                <a:pos x="2973704" y="2971800"/>
              </a:cxn>
              <a:cxn ang="0">
                <a:pos x="2973704" y="0"/>
              </a:cxn>
              <a:cxn ang="0">
                <a:pos x="0" y="0"/>
              </a:cxn>
              <a:cxn ang="0">
                <a:pos x="0" y="2971800"/>
              </a:cxn>
            </a:cxnLst>
            <a:rect l="0" t="0" r="r" b="b"/>
            <a:pathLst>
              <a:path w="2973704" h="2971800">
                <a:moveTo>
                  <a:pt x="0" y="2971800"/>
                </a:moveTo>
                <a:lnTo>
                  <a:pt x="2973704" y="2971800"/>
                </a:lnTo>
                <a:lnTo>
                  <a:pt x="2973704" y="0"/>
                </a:lnTo>
                <a:lnTo>
                  <a:pt x="0" y="0"/>
                </a:lnTo>
                <a:lnTo>
                  <a:pt x="0" y="2971800"/>
                </a:lnTo>
                <a:close/>
              </a:path>
            </a:pathLst>
          </a:custGeom>
          <a:solidFill>
            <a:srgbClr val="003366">
              <a:alpha val="74901"/>
            </a:srgbClr>
          </a:solidFill>
          <a:ln w="9525">
            <a:noFill/>
            <a:round/>
            <a:headEnd/>
            <a:tailEnd/>
          </a:ln>
        </p:spPr>
        <p:txBody>
          <a:bodyPr lIns="0" tIns="0" rIns="0" bIns="0"/>
          <a:lstStyle/>
          <a:p>
            <a:endParaRPr lang="el-GR" sz="1632"/>
          </a:p>
        </p:txBody>
      </p:sp>
      <p:sp>
        <p:nvSpPr>
          <p:cNvPr id="6" name="object 6"/>
          <p:cNvSpPr txBox="1">
            <a:spLocks noGrp="1"/>
          </p:cNvSpPr>
          <p:nvPr>
            <p:ph type="title"/>
          </p:nvPr>
        </p:nvSpPr>
        <p:spPr>
          <a:xfrm>
            <a:off x="8380080" y="4206356"/>
            <a:ext cx="3017194" cy="2534040"/>
          </a:xfrm>
        </p:spPr>
        <p:txBody>
          <a:bodyPr vert="horz" lIns="91440" tIns="10941" rIns="91440" bIns="45720" rtlCol="0" anchor="t">
            <a:normAutofit/>
          </a:bodyPr>
          <a:lstStyle/>
          <a:p>
            <a:pPr marL="109405" algn="r">
              <a:lnSpc>
                <a:spcPct val="102000"/>
              </a:lnSpc>
              <a:spcBef>
                <a:spcPts val="68"/>
              </a:spcBef>
            </a:pPr>
            <a:r>
              <a:rPr lang="en-US" dirty="0">
                <a:solidFill>
                  <a:srgbClr val="C4DEEA"/>
                </a:solidFill>
                <a:latin typeface="Calibri" pitchFamily="34" charset="0"/>
              </a:rPr>
              <a:t>Open Data</a:t>
            </a:r>
            <a:r>
              <a:rPr lang="el-GR" dirty="0">
                <a:latin typeface="Calibri" pitchFamily="34" charset="0"/>
              </a:rPr>
              <a:t/>
            </a:r>
            <a:br>
              <a:rPr lang="el-GR" dirty="0">
                <a:latin typeface="Calibri" pitchFamily="34" charset="0"/>
              </a:rPr>
            </a:br>
            <a:r>
              <a:rPr lang="en-US" sz="1995" b="1" dirty="0">
                <a:solidFill>
                  <a:schemeClr val="bg1"/>
                </a:solidFill>
                <a:latin typeface="Calibri" pitchFamily="34" charset="0"/>
              </a:rPr>
              <a:t>https://data.trikalacity.gr</a:t>
            </a:r>
            <a:br>
              <a:rPr lang="en-US" sz="1995" b="1" dirty="0">
                <a:solidFill>
                  <a:schemeClr val="bg1"/>
                </a:solidFill>
                <a:latin typeface="Calibri" pitchFamily="34" charset="0"/>
              </a:rPr>
            </a:br>
            <a:r>
              <a:rPr lang="en-US" sz="1995" b="1" dirty="0">
                <a:solidFill>
                  <a:schemeClr val="bg1"/>
                </a:solidFill>
                <a:latin typeface="Calibri" pitchFamily="34" charset="0"/>
              </a:rPr>
              <a:t/>
            </a:r>
            <a:br>
              <a:rPr lang="en-US" sz="1995" b="1" dirty="0">
                <a:solidFill>
                  <a:schemeClr val="bg1"/>
                </a:solidFill>
                <a:latin typeface="Calibri" pitchFamily="34" charset="0"/>
              </a:rPr>
            </a:br>
            <a:r>
              <a:rPr lang="en-US" sz="1995" b="1" i="1" dirty="0">
                <a:solidFill>
                  <a:srgbClr val="FFFF00"/>
                </a:solidFill>
                <a:latin typeface="Calibri" pitchFamily="34" charset="0"/>
              </a:rPr>
              <a:t>Sept. 2018: 67 datasets </a:t>
            </a:r>
            <a:br>
              <a:rPr lang="en-US" sz="1995" b="1" i="1" dirty="0">
                <a:solidFill>
                  <a:srgbClr val="FFFF00"/>
                </a:solidFill>
                <a:latin typeface="Calibri" pitchFamily="34" charset="0"/>
              </a:rPr>
            </a:br>
            <a:r>
              <a:rPr lang="en-US" sz="1995" b="1" i="1" dirty="0">
                <a:solidFill>
                  <a:srgbClr val="FFFF00"/>
                </a:solidFill>
                <a:latin typeface="Calibri" pitchFamily="34" charset="0"/>
              </a:rPr>
              <a:t/>
            </a:r>
            <a:br>
              <a:rPr lang="en-US" sz="1995" b="1" i="1" dirty="0">
                <a:solidFill>
                  <a:srgbClr val="FFFF00"/>
                </a:solidFill>
                <a:latin typeface="Calibri" pitchFamily="34" charset="0"/>
              </a:rPr>
            </a:br>
            <a:r>
              <a:rPr lang="en-US" sz="1995" b="1" i="1" dirty="0">
                <a:solidFill>
                  <a:srgbClr val="FFFF00"/>
                </a:solidFill>
                <a:latin typeface="Calibri" pitchFamily="34" charset="0"/>
              </a:rPr>
              <a:t>several formats (json, </a:t>
            </a:r>
            <a:r>
              <a:rPr lang="en-US" sz="1995" b="1" i="1" dirty="0" err="1">
                <a:solidFill>
                  <a:srgbClr val="FFFF00"/>
                </a:solidFill>
                <a:latin typeface="Calibri" pitchFamily="34" charset="0"/>
              </a:rPr>
              <a:t>geoJson</a:t>
            </a:r>
            <a:r>
              <a:rPr lang="en-US" sz="1995" b="1" i="1" dirty="0">
                <a:solidFill>
                  <a:srgbClr val="FFFF00"/>
                </a:solidFill>
                <a:latin typeface="Calibri" pitchFamily="34" charset="0"/>
              </a:rPr>
              <a:t>, xml etc.)</a:t>
            </a:r>
            <a:endParaRPr lang="el-GR" sz="1995" b="1" i="1" dirty="0">
              <a:solidFill>
                <a:srgbClr val="FFFF00"/>
              </a:solidFill>
              <a:latin typeface="Calibri" pitchFamily="34" charset="0"/>
            </a:endParaRPr>
          </a:p>
        </p:txBody>
      </p:sp>
      <p:pic>
        <p:nvPicPr>
          <p:cNvPr id="5" name="Picture 4">
            <a:extLst>
              <a:ext uri="{FF2B5EF4-FFF2-40B4-BE49-F238E27FC236}">
                <a16:creationId xmlns:a16="http://schemas.microsoft.com/office/drawing/2014/main" xmlns="" id="{7456CCE1-8C52-4F6E-8A5F-0211F66E66C0}"/>
              </a:ext>
            </a:extLst>
          </p:cNvPr>
          <p:cNvPicPr>
            <a:picLocks noChangeAspect="1"/>
          </p:cNvPicPr>
          <p:nvPr/>
        </p:nvPicPr>
        <p:blipFill>
          <a:blip r:embed="rId4"/>
          <a:stretch>
            <a:fillRect/>
          </a:stretch>
        </p:blipFill>
        <p:spPr>
          <a:xfrm>
            <a:off x="133661" y="160828"/>
            <a:ext cx="7021845" cy="3942710"/>
          </a:xfrm>
          <a:prstGeom prst="rect">
            <a:avLst/>
          </a:prstGeom>
          <a:ln w="76200">
            <a:solidFill>
              <a:schemeClr val="accent4">
                <a:lumMod val="75000"/>
              </a:schemeClr>
            </a:solidFill>
          </a:ln>
        </p:spPr>
      </p:pic>
    </p:spTree>
    <p:extLst>
      <p:ext uri="{BB962C8B-B14F-4D97-AF65-F5344CB8AC3E}">
        <p14:creationId xmlns:p14="http://schemas.microsoft.com/office/powerpoint/2010/main" val="255421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C7E1CC-D4A3-4EFD-990B-BDD7C0F8540A}"/>
              </a:ext>
            </a:extLst>
          </p:cNvPr>
          <p:cNvPicPr>
            <a:picLocks noChangeAspect="1"/>
          </p:cNvPicPr>
          <p:nvPr/>
        </p:nvPicPr>
        <p:blipFill>
          <a:blip r:embed="rId2"/>
          <a:stretch>
            <a:fillRect/>
          </a:stretch>
        </p:blipFill>
        <p:spPr>
          <a:xfrm>
            <a:off x="5347300" y="2900173"/>
            <a:ext cx="6816142" cy="2693687"/>
          </a:xfrm>
          <a:prstGeom prst="rect">
            <a:avLst/>
          </a:prstGeom>
          <a:ln w="76200">
            <a:solidFill>
              <a:srgbClr val="FFC000"/>
            </a:solidFill>
          </a:ln>
        </p:spPr>
      </p:pic>
      <p:pic>
        <p:nvPicPr>
          <p:cNvPr id="2" name="Picture 1">
            <a:extLst>
              <a:ext uri="{FF2B5EF4-FFF2-40B4-BE49-F238E27FC236}">
                <a16:creationId xmlns:a16="http://schemas.microsoft.com/office/drawing/2014/main" xmlns="" id="{E82EECD1-475D-4DB3-B3D9-6F8A32E227F7}"/>
              </a:ext>
            </a:extLst>
          </p:cNvPr>
          <p:cNvPicPr>
            <a:picLocks noChangeAspect="1"/>
          </p:cNvPicPr>
          <p:nvPr/>
        </p:nvPicPr>
        <p:blipFill>
          <a:blip r:embed="rId3"/>
          <a:stretch>
            <a:fillRect/>
          </a:stretch>
        </p:blipFill>
        <p:spPr>
          <a:xfrm>
            <a:off x="135425" y="229238"/>
            <a:ext cx="8511975" cy="3704694"/>
          </a:xfrm>
          <a:prstGeom prst="rect">
            <a:avLst/>
          </a:prstGeom>
          <a:ln w="76200">
            <a:solidFill>
              <a:srgbClr val="0070C0"/>
            </a:solidFill>
          </a:ln>
        </p:spPr>
      </p:pic>
      <p:sp>
        <p:nvSpPr>
          <p:cNvPr id="14338" name="object 3"/>
          <p:cNvSpPr>
            <a:spLocks/>
          </p:cNvSpPr>
          <p:nvPr/>
        </p:nvSpPr>
        <p:spPr bwMode="auto">
          <a:xfrm>
            <a:off x="10673750" y="17275"/>
            <a:ext cx="1518250"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1605276" y="3943757"/>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dirty="0">
              <a:latin typeface="Tahoma"/>
              <a:cs typeface="Tahoma"/>
            </a:endParaRPr>
          </a:p>
        </p:txBody>
      </p:sp>
      <p:pic>
        <p:nvPicPr>
          <p:cNvPr id="3" name="Picture 2">
            <a:extLst>
              <a:ext uri="{FF2B5EF4-FFF2-40B4-BE49-F238E27FC236}">
                <a16:creationId xmlns:a16="http://schemas.microsoft.com/office/drawing/2014/main" xmlns="" id="{689DB061-9513-4DF6-8A08-A4F30A8B8EF0}"/>
              </a:ext>
            </a:extLst>
          </p:cNvPr>
          <p:cNvPicPr>
            <a:picLocks noChangeAspect="1"/>
          </p:cNvPicPr>
          <p:nvPr/>
        </p:nvPicPr>
        <p:blipFill>
          <a:blip r:embed="rId4"/>
          <a:stretch>
            <a:fillRect/>
          </a:stretch>
        </p:blipFill>
        <p:spPr>
          <a:xfrm>
            <a:off x="135425" y="4099338"/>
            <a:ext cx="6725763" cy="2683807"/>
          </a:xfrm>
          <a:prstGeom prst="rect">
            <a:avLst/>
          </a:prstGeom>
          <a:ln w="76200">
            <a:solidFill>
              <a:srgbClr val="FFC000"/>
            </a:solidFill>
          </a:ln>
        </p:spPr>
      </p:pic>
      <p:pic>
        <p:nvPicPr>
          <p:cNvPr id="9" name="Picture 8">
            <a:extLst>
              <a:ext uri="{FF2B5EF4-FFF2-40B4-BE49-F238E27FC236}">
                <a16:creationId xmlns:a16="http://schemas.microsoft.com/office/drawing/2014/main" xmlns="" id="{C9EAB6FF-37A2-4520-BA0E-5FE4155DCC02}"/>
              </a:ext>
            </a:extLst>
          </p:cNvPr>
          <p:cNvPicPr>
            <a:picLocks noChangeAspect="1"/>
          </p:cNvPicPr>
          <p:nvPr/>
        </p:nvPicPr>
        <p:blipFill>
          <a:blip r:embed="rId5"/>
          <a:stretch>
            <a:fillRect/>
          </a:stretch>
        </p:blipFill>
        <p:spPr>
          <a:xfrm>
            <a:off x="2733118" y="2343220"/>
            <a:ext cx="6725763" cy="2892427"/>
          </a:xfrm>
          <a:prstGeom prst="rect">
            <a:avLst/>
          </a:prstGeom>
          <a:ln w="76200">
            <a:solidFill>
              <a:schemeClr val="tx1"/>
            </a:solidFill>
          </a:ln>
        </p:spPr>
      </p:pic>
      <p:sp>
        <p:nvSpPr>
          <p:cNvPr id="14340" name="object 5"/>
          <p:cNvSpPr>
            <a:spLocks/>
          </p:cNvSpPr>
          <p:nvPr/>
        </p:nvSpPr>
        <p:spPr bwMode="auto">
          <a:xfrm>
            <a:off x="7666200" y="4145894"/>
            <a:ext cx="3017194" cy="2694831"/>
          </a:xfrm>
          <a:custGeom>
            <a:avLst/>
            <a:gdLst/>
            <a:ahLst/>
            <a:cxnLst>
              <a:cxn ang="0">
                <a:pos x="0" y="2971800"/>
              </a:cxn>
              <a:cxn ang="0">
                <a:pos x="2973704" y="2971800"/>
              </a:cxn>
              <a:cxn ang="0">
                <a:pos x="2973704" y="0"/>
              </a:cxn>
              <a:cxn ang="0">
                <a:pos x="0" y="0"/>
              </a:cxn>
              <a:cxn ang="0">
                <a:pos x="0" y="2971800"/>
              </a:cxn>
            </a:cxnLst>
            <a:rect l="0" t="0" r="r" b="b"/>
            <a:pathLst>
              <a:path w="2973704" h="2971800">
                <a:moveTo>
                  <a:pt x="0" y="2971800"/>
                </a:moveTo>
                <a:lnTo>
                  <a:pt x="2973704" y="2971800"/>
                </a:lnTo>
                <a:lnTo>
                  <a:pt x="2973704" y="0"/>
                </a:lnTo>
                <a:lnTo>
                  <a:pt x="0" y="0"/>
                </a:lnTo>
                <a:lnTo>
                  <a:pt x="0" y="2971800"/>
                </a:lnTo>
                <a:close/>
              </a:path>
            </a:pathLst>
          </a:custGeom>
          <a:solidFill>
            <a:srgbClr val="003366">
              <a:alpha val="74901"/>
            </a:srgbClr>
          </a:solidFill>
          <a:ln w="9525">
            <a:noFill/>
            <a:round/>
            <a:headEnd/>
            <a:tailEnd/>
          </a:ln>
        </p:spPr>
        <p:txBody>
          <a:bodyPr lIns="0" tIns="0" rIns="0" bIns="0"/>
          <a:lstStyle/>
          <a:p>
            <a:endParaRPr lang="el-GR" sz="1632"/>
          </a:p>
        </p:txBody>
      </p:sp>
      <p:sp>
        <p:nvSpPr>
          <p:cNvPr id="6" name="object 6"/>
          <p:cNvSpPr txBox="1">
            <a:spLocks noGrp="1"/>
          </p:cNvSpPr>
          <p:nvPr>
            <p:ph type="title"/>
          </p:nvPr>
        </p:nvSpPr>
        <p:spPr>
          <a:xfrm>
            <a:off x="7643426" y="4174222"/>
            <a:ext cx="3017194" cy="2534040"/>
          </a:xfrm>
        </p:spPr>
        <p:txBody>
          <a:bodyPr vert="horz" lIns="91440" tIns="10941" rIns="91440" bIns="45720" rtlCol="0" anchor="t">
            <a:normAutofit fontScale="90000"/>
          </a:bodyPr>
          <a:lstStyle/>
          <a:p>
            <a:pPr marL="109405" algn="r">
              <a:lnSpc>
                <a:spcPct val="102000"/>
              </a:lnSpc>
              <a:spcBef>
                <a:spcPts val="68"/>
              </a:spcBef>
            </a:pPr>
            <a:r>
              <a:rPr lang="en-US" dirty="0">
                <a:solidFill>
                  <a:srgbClr val="C4DEEA"/>
                </a:solidFill>
                <a:latin typeface="Calibri" pitchFamily="34" charset="0"/>
              </a:rPr>
              <a:t>GIS</a:t>
            </a:r>
            <a:r>
              <a:rPr lang="el-GR" dirty="0">
                <a:latin typeface="Calibri" pitchFamily="34" charset="0"/>
              </a:rPr>
              <a:t/>
            </a:r>
            <a:br>
              <a:rPr lang="el-GR" dirty="0">
                <a:latin typeface="Calibri" pitchFamily="34" charset="0"/>
              </a:rPr>
            </a:br>
            <a:r>
              <a:rPr lang="en-US" sz="1995" b="1" dirty="0">
                <a:solidFill>
                  <a:schemeClr val="bg1"/>
                </a:solidFill>
                <a:latin typeface="Calibri" pitchFamily="34" charset="0"/>
              </a:rPr>
              <a:t>Long-lasting project </a:t>
            </a:r>
            <a:br>
              <a:rPr lang="en-US" sz="1995" b="1" dirty="0">
                <a:solidFill>
                  <a:schemeClr val="bg1"/>
                </a:solidFill>
                <a:latin typeface="Calibri" pitchFamily="34" charset="0"/>
              </a:rPr>
            </a:br>
            <a:r>
              <a:rPr lang="en-US" sz="1995" b="1" dirty="0">
                <a:solidFill>
                  <a:schemeClr val="bg1"/>
                </a:solidFill>
                <a:latin typeface="Calibri" pitchFamily="34" charset="0"/>
              </a:rPr>
              <a:t/>
            </a:r>
            <a:br>
              <a:rPr lang="en-US" sz="1995" b="1" dirty="0">
                <a:solidFill>
                  <a:schemeClr val="bg1"/>
                </a:solidFill>
                <a:latin typeface="Calibri" pitchFamily="34" charset="0"/>
              </a:rPr>
            </a:br>
            <a:r>
              <a:rPr lang="en-US" sz="1995" b="1" i="1" dirty="0">
                <a:solidFill>
                  <a:srgbClr val="FFFF00"/>
                </a:solidFill>
                <a:latin typeface="Calibri" pitchFamily="34" charset="0"/>
              </a:rPr>
              <a:t>Sept. 2018: </a:t>
            </a:r>
            <a:br>
              <a:rPr lang="en-US" sz="1995" b="1" i="1" dirty="0">
                <a:solidFill>
                  <a:srgbClr val="FFFF00"/>
                </a:solidFill>
                <a:latin typeface="Calibri" pitchFamily="34" charset="0"/>
              </a:rPr>
            </a:br>
            <a:r>
              <a:rPr lang="en-US" sz="1995" b="1" i="1" dirty="0">
                <a:solidFill>
                  <a:srgbClr val="FFFF00"/>
                </a:solidFill>
                <a:latin typeface="Calibri" pitchFamily="34" charset="0"/>
              </a:rPr>
              <a:t>more than 15 layers for internal use </a:t>
            </a:r>
            <a:br>
              <a:rPr lang="en-US" sz="1995" b="1" i="1" dirty="0">
                <a:solidFill>
                  <a:srgbClr val="FFFF00"/>
                </a:solidFill>
                <a:latin typeface="Calibri" pitchFamily="34" charset="0"/>
              </a:rPr>
            </a:br>
            <a:r>
              <a:rPr lang="en-US" sz="1995" b="1" i="1" dirty="0">
                <a:solidFill>
                  <a:srgbClr val="FFFF00"/>
                </a:solidFill>
                <a:latin typeface="Calibri" pitchFamily="34" charset="0"/>
              </a:rPr>
              <a:t> 10 open layers for end users</a:t>
            </a:r>
            <a:endParaRPr lang="el-GR" sz="1995" b="1" i="1" dirty="0">
              <a:solidFill>
                <a:srgbClr val="FFFF00"/>
              </a:solidFill>
              <a:latin typeface="Calibri" pitchFamily="34" charset="0"/>
            </a:endParaRPr>
          </a:p>
        </p:txBody>
      </p:sp>
    </p:spTree>
    <p:extLst>
      <p:ext uri="{BB962C8B-B14F-4D97-AF65-F5344CB8AC3E}">
        <p14:creationId xmlns:p14="http://schemas.microsoft.com/office/powerpoint/2010/main" val="150156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SC do with </a:t>
            </a:r>
            <a:r>
              <a:rPr lang="en-US" dirty="0" err="1"/>
              <a:t>IoT</a:t>
            </a:r>
            <a:r>
              <a:rPr lang="en-US" dirty="0"/>
              <a:t>? </a:t>
            </a:r>
          </a:p>
        </p:txBody>
      </p:sp>
      <p:pic>
        <p:nvPicPr>
          <p:cNvPr id="6" name="Picture 5" descr="C:\Users\lanthopo\AppData\Local\Microsoft\Windows\INetCache\Content.Word\WP_0010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406" y="1603858"/>
            <a:ext cx="2542898" cy="1841707"/>
          </a:xfrm>
          <a:prstGeom prst="rect">
            <a:avLst/>
          </a:prstGeom>
          <a:noFill/>
          <a:ln>
            <a:noFill/>
          </a:ln>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611495" y="1590261"/>
            <a:ext cx="2461288" cy="185722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2963034" y="1587197"/>
            <a:ext cx="2466975" cy="1850390"/>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9575220" y="411149"/>
            <a:ext cx="2472690" cy="3296920"/>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338992" y="3528557"/>
            <a:ext cx="2539564" cy="1904834"/>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8136490" y="2571778"/>
            <a:ext cx="2346325" cy="3128010"/>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2969950" y="3549760"/>
            <a:ext cx="2475230" cy="1856740"/>
          </a:xfrm>
          <a:prstGeom prst="rect">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5566437" y="3551031"/>
            <a:ext cx="2472690" cy="1854200"/>
          </a:xfrm>
          <a:prstGeom prst="rect">
            <a:avLst/>
          </a:prstGeom>
        </p:spPr>
      </p:pic>
      <p:sp>
        <p:nvSpPr>
          <p:cNvPr id="16" name="TextBox 15"/>
          <p:cNvSpPr txBox="1"/>
          <p:nvPr/>
        </p:nvSpPr>
        <p:spPr>
          <a:xfrm>
            <a:off x="375479" y="3114260"/>
            <a:ext cx="2031313" cy="307777"/>
          </a:xfrm>
          <a:prstGeom prst="rect">
            <a:avLst/>
          </a:prstGeom>
          <a:noFill/>
        </p:spPr>
        <p:txBody>
          <a:bodyPr wrap="none" rtlCol="0">
            <a:spAutoFit/>
          </a:bodyPr>
          <a:lstStyle/>
          <a:p>
            <a:r>
              <a:rPr lang="en-US" sz="1400" dirty="0">
                <a:solidFill>
                  <a:schemeClr val="bg1"/>
                </a:solidFill>
              </a:rPr>
              <a:t>Smart monitors: Seoul</a:t>
            </a:r>
          </a:p>
        </p:txBody>
      </p:sp>
      <p:sp>
        <p:nvSpPr>
          <p:cNvPr id="17" name="TextBox 16"/>
          <p:cNvSpPr txBox="1"/>
          <p:nvPr/>
        </p:nvSpPr>
        <p:spPr>
          <a:xfrm>
            <a:off x="3012662" y="3112051"/>
            <a:ext cx="2269321" cy="307777"/>
          </a:xfrm>
          <a:prstGeom prst="rect">
            <a:avLst/>
          </a:prstGeom>
          <a:noFill/>
        </p:spPr>
        <p:txBody>
          <a:bodyPr wrap="none" rtlCol="0">
            <a:spAutoFit/>
          </a:bodyPr>
          <a:lstStyle/>
          <a:p>
            <a:r>
              <a:rPr lang="en-US" sz="1400" dirty="0">
                <a:solidFill>
                  <a:schemeClr val="bg1"/>
                </a:solidFill>
              </a:rPr>
              <a:t>Smart buildings: </a:t>
            </a:r>
            <a:r>
              <a:rPr lang="en-US" sz="1400" dirty="0" err="1">
                <a:solidFill>
                  <a:schemeClr val="bg1"/>
                </a:solidFill>
              </a:rPr>
              <a:t>Songdo</a:t>
            </a:r>
            <a:endParaRPr lang="en-US" sz="1400" dirty="0">
              <a:solidFill>
                <a:schemeClr val="bg1"/>
              </a:solidFill>
            </a:endParaRPr>
          </a:p>
        </p:txBody>
      </p:sp>
      <p:sp>
        <p:nvSpPr>
          <p:cNvPr id="18" name="TextBox 17"/>
          <p:cNvSpPr txBox="1"/>
          <p:nvPr/>
        </p:nvSpPr>
        <p:spPr>
          <a:xfrm>
            <a:off x="5618922" y="3112051"/>
            <a:ext cx="1956272" cy="307777"/>
          </a:xfrm>
          <a:prstGeom prst="rect">
            <a:avLst/>
          </a:prstGeom>
          <a:noFill/>
        </p:spPr>
        <p:txBody>
          <a:bodyPr wrap="none" rtlCol="0">
            <a:spAutoFit/>
          </a:bodyPr>
          <a:lstStyle/>
          <a:p>
            <a:r>
              <a:rPr lang="en-US" sz="1400">
                <a:solidFill>
                  <a:schemeClr val="bg1"/>
                </a:solidFill>
              </a:rPr>
              <a:t>Smart signs: </a:t>
            </a:r>
            <a:r>
              <a:rPr lang="en-US" sz="1400" dirty="0">
                <a:solidFill>
                  <a:schemeClr val="bg1"/>
                </a:solidFill>
              </a:rPr>
              <a:t>Geneva</a:t>
            </a:r>
          </a:p>
        </p:txBody>
      </p:sp>
      <p:sp>
        <p:nvSpPr>
          <p:cNvPr id="19" name="TextBox 18"/>
          <p:cNvSpPr txBox="1"/>
          <p:nvPr/>
        </p:nvSpPr>
        <p:spPr>
          <a:xfrm>
            <a:off x="340140" y="5066747"/>
            <a:ext cx="1826705" cy="307777"/>
          </a:xfrm>
          <a:prstGeom prst="rect">
            <a:avLst/>
          </a:prstGeom>
          <a:noFill/>
        </p:spPr>
        <p:txBody>
          <a:bodyPr wrap="none" rtlCol="0">
            <a:spAutoFit/>
          </a:bodyPr>
          <a:lstStyle/>
          <a:p>
            <a:r>
              <a:rPr lang="en-US" sz="1400" dirty="0">
                <a:solidFill>
                  <a:schemeClr val="bg1"/>
                </a:solidFill>
              </a:rPr>
              <a:t>Smart bins: London</a:t>
            </a:r>
          </a:p>
        </p:txBody>
      </p:sp>
      <p:sp>
        <p:nvSpPr>
          <p:cNvPr id="20" name="TextBox 19"/>
          <p:cNvSpPr txBox="1"/>
          <p:nvPr/>
        </p:nvSpPr>
        <p:spPr>
          <a:xfrm>
            <a:off x="3034749" y="4901094"/>
            <a:ext cx="2376556" cy="523220"/>
          </a:xfrm>
          <a:prstGeom prst="rect">
            <a:avLst/>
          </a:prstGeom>
          <a:noFill/>
        </p:spPr>
        <p:txBody>
          <a:bodyPr wrap="square" rtlCol="0">
            <a:spAutoFit/>
          </a:bodyPr>
          <a:lstStyle/>
          <a:p>
            <a:r>
              <a:rPr lang="en-US" sz="1400" dirty="0">
                <a:solidFill>
                  <a:schemeClr val="bg1"/>
                </a:solidFill>
              </a:rPr>
              <a:t>Smart environment: Hong Kong</a:t>
            </a:r>
          </a:p>
        </p:txBody>
      </p:sp>
      <p:sp>
        <p:nvSpPr>
          <p:cNvPr id="21" name="TextBox 20"/>
          <p:cNvSpPr txBox="1"/>
          <p:nvPr/>
        </p:nvSpPr>
        <p:spPr>
          <a:xfrm>
            <a:off x="5607879" y="5044660"/>
            <a:ext cx="2116347" cy="307777"/>
          </a:xfrm>
          <a:prstGeom prst="rect">
            <a:avLst/>
          </a:prstGeom>
          <a:noFill/>
        </p:spPr>
        <p:txBody>
          <a:bodyPr wrap="none" rtlCol="0">
            <a:spAutoFit/>
          </a:bodyPr>
          <a:lstStyle/>
          <a:p>
            <a:r>
              <a:rPr lang="en-US" sz="1400" dirty="0">
                <a:solidFill>
                  <a:schemeClr val="bg1"/>
                </a:solidFill>
              </a:rPr>
              <a:t>QR codes: Hong Kong</a:t>
            </a:r>
          </a:p>
        </p:txBody>
      </p:sp>
      <p:sp>
        <p:nvSpPr>
          <p:cNvPr id="22" name="TextBox 21"/>
          <p:cNvSpPr txBox="1"/>
          <p:nvPr/>
        </p:nvSpPr>
        <p:spPr>
          <a:xfrm>
            <a:off x="8147879" y="2615095"/>
            <a:ext cx="2283347" cy="307777"/>
          </a:xfrm>
          <a:prstGeom prst="rect">
            <a:avLst/>
          </a:prstGeom>
          <a:noFill/>
        </p:spPr>
        <p:txBody>
          <a:bodyPr wrap="none" rtlCol="0">
            <a:spAutoFit/>
          </a:bodyPr>
          <a:lstStyle/>
          <a:p>
            <a:r>
              <a:rPr lang="en-US" sz="1400" dirty="0"/>
              <a:t>Smart bikes: Washington</a:t>
            </a:r>
          </a:p>
        </p:txBody>
      </p:sp>
      <p:sp>
        <p:nvSpPr>
          <p:cNvPr id="23" name="TextBox 22"/>
          <p:cNvSpPr txBox="1"/>
          <p:nvPr/>
        </p:nvSpPr>
        <p:spPr>
          <a:xfrm>
            <a:off x="9605619" y="428486"/>
            <a:ext cx="2478663" cy="307777"/>
          </a:xfrm>
          <a:prstGeom prst="rect">
            <a:avLst/>
          </a:prstGeom>
          <a:noFill/>
        </p:spPr>
        <p:txBody>
          <a:bodyPr wrap="none" rtlCol="0">
            <a:spAutoFit/>
          </a:bodyPr>
          <a:lstStyle/>
          <a:p>
            <a:r>
              <a:rPr lang="en-US" sz="1400" dirty="0">
                <a:solidFill>
                  <a:srgbClr val="000000"/>
                </a:solidFill>
              </a:rPr>
              <a:t>Energy monitoring: Vienna</a:t>
            </a:r>
          </a:p>
        </p:txBody>
      </p:sp>
      <p:pic>
        <p:nvPicPr>
          <p:cNvPr id="25" name="Picture 24"/>
          <p:cNvPicPr/>
          <p:nvPr/>
        </p:nvPicPr>
        <p:blipFill>
          <a:blip r:embed="rId10" cstate="print">
            <a:extLst>
              <a:ext uri="{28A0092B-C50C-407E-A947-70E740481C1C}">
                <a14:useLocalDpi xmlns:a14="http://schemas.microsoft.com/office/drawing/2010/main" val="0"/>
              </a:ext>
            </a:extLst>
          </a:blip>
          <a:stretch>
            <a:fillRect/>
          </a:stretch>
        </p:blipFill>
        <p:spPr>
          <a:xfrm>
            <a:off x="9627469" y="4865659"/>
            <a:ext cx="2412365" cy="1809115"/>
          </a:xfrm>
          <a:prstGeom prst="rect">
            <a:avLst/>
          </a:prstGeom>
        </p:spPr>
      </p:pic>
      <p:sp>
        <p:nvSpPr>
          <p:cNvPr id="26" name="TextBox 25"/>
          <p:cNvSpPr txBox="1"/>
          <p:nvPr/>
        </p:nvSpPr>
        <p:spPr>
          <a:xfrm>
            <a:off x="9738139" y="6325702"/>
            <a:ext cx="2104688" cy="307777"/>
          </a:xfrm>
          <a:prstGeom prst="rect">
            <a:avLst/>
          </a:prstGeom>
          <a:noFill/>
        </p:spPr>
        <p:txBody>
          <a:bodyPr wrap="none" rtlCol="0">
            <a:spAutoFit/>
          </a:bodyPr>
          <a:lstStyle/>
          <a:p>
            <a:r>
              <a:rPr lang="en-US" sz="1400" dirty="0">
                <a:solidFill>
                  <a:schemeClr val="bg1"/>
                </a:solidFill>
              </a:rPr>
              <a:t>Future banking: Dubai</a:t>
            </a:r>
          </a:p>
        </p:txBody>
      </p:sp>
    </p:spTree>
    <p:extLst>
      <p:ext uri="{BB962C8B-B14F-4D97-AF65-F5344CB8AC3E}">
        <p14:creationId xmlns:p14="http://schemas.microsoft.com/office/powerpoint/2010/main" val="153360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F9B98C-32D2-4F6C-BB95-7002BF7BFD64}"/>
              </a:ext>
            </a:extLst>
          </p:cNvPr>
          <p:cNvPicPr>
            <a:picLocks noChangeAspect="1"/>
          </p:cNvPicPr>
          <p:nvPr/>
        </p:nvPicPr>
        <p:blipFill>
          <a:blip r:embed="rId2"/>
          <a:stretch>
            <a:fillRect/>
          </a:stretch>
        </p:blipFill>
        <p:spPr>
          <a:xfrm>
            <a:off x="286137" y="287284"/>
            <a:ext cx="9029313" cy="5336879"/>
          </a:xfrm>
          <a:prstGeom prst="rect">
            <a:avLst/>
          </a:prstGeom>
          <a:ln w="76200">
            <a:solidFill>
              <a:schemeClr val="accent4"/>
            </a:solidFill>
          </a:ln>
        </p:spPr>
      </p:pic>
      <p:sp>
        <p:nvSpPr>
          <p:cNvPr id="14338" name="object 3"/>
          <p:cNvSpPr>
            <a:spLocks/>
          </p:cNvSpPr>
          <p:nvPr/>
        </p:nvSpPr>
        <p:spPr bwMode="auto">
          <a:xfrm>
            <a:off x="10673750" y="17275"/>
            <a:ext cx="1518250"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1605276" y="3943757"/>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dirty="0">
              <a:latin typeface="Tahoma"/>
              <a:cs typeface="Tahoma"/>
            </a:endParaRPr>
          </a:p>
        </p:txBody>
      </p:sp>
      <p:sp>
        <p:nvSpPr>
          <p:cNvPr id="14340" name="object 5"/>
          <p:cNvSpPr>
            <a:spLocks/>
          </p:cNvSpPr>
          <p:nvPr/>
        </p:nvSpPr>
        <p:spPr bwMode="auto">
          <a:xfrm>
            <a:off x="7137949" y="4145894"/>
            <a:ext cx="3545445" cy="2694831"/>
          </a:xfrm>
          <a:custGeom>
            <a:avLst/>
            <a:gdLst/>
            <a:ahLst/>
            <a:cxnLst>
              <a:cxn ang="0">
                <a:pos x="0" y="2971800"/>
              </a:cxn>
              <a:cxn ang="0">
                <a:pos x="2973704" y="2971800"/>
              </a:cxn>
              <a:cxn ang="0">
                <a:pos x="2973704" y="0"/>
              </a:cxn>
              <a:cxn ang="0">
                <a:pos x="0" y="0"/>
              </a:cxn>
              <a:cxn ang="0">
                <a:pos x="0" y="2971800"/>
              </a:cxn>
            </a:cxnLst>
            <a:rect l="0" t="0" r="r" b="b"/>
            <a:pathLst>
              <a:path w="2973704" h="2971800">
                <a:moveTo>
                  <a:pt x="0" y="2971800"/>
                </a:moveTo>
                <a:lnTo>
                  <a:pt x="2973704" y="2971800"/>
                </a:lnTo>
                <a:lnTo>
                  <a:pt x="2973704" y="0"/>
                </a:lnTo>
                <a:lnTo>
                  <a:pt x="0" y="0"/>
                </a:lnTo>
                <a:lnTo>
                  <a:pt x="0" y="2971800"/>
                </a:lnTo>
                <a:close/>
              </a:path>
            </a:pathLst>
          </a:custGeom>
          <a:solidFill>
            <a:schemeClr val="accent5">
              <a:lumMod val="75000"/>
              <a:alpha val="74901"/>
            </a:schemeClr>
          </a:solidFill>
          <a:ln w="9525">
            <a:noFill/>
            <a:round/>
            <a:headEnd/>
            <a:tailEnd/>
          </a:ln>
        </p:spPr>
        <p:txBody>
          <a:bodyPr lIns="0" tIns="0" rIns="0" bIns="0"/>
          <a:lstStyle/>
          <a:p>
            <a:endParaRPr lang="el-GR" sz="1632"/>
          </a:p>
        </p:txBody>
      </p:sp>
      <p:sp>
        <p:nvSpPr>
          <p:cNvPr id="6" name="object 6"/>
          <p:cNvSpPr txBox="1">
            <a:spLocks noGrp="1"/>
          </p:cNvSpPr>
          <p:nvPr>
            <p:ph type="title"/>
          </p:nvPr>
        </p:nvSpPr>
        <p:spPr>
          <a:xfrm>
            <a:off x="7115175" y="4174222"/>
            <a:ext cx="3545445" cy="2534040"/>
          </a:xfrm>
        </p:spPr>
        <p:txBody>
          <a:bodyPr vert="horz" lIns="91440" tIns="10941" rIns="91440" bIns="45720" rtlCol="0" anchor="t">
            <a:normAutofit/>
          </a:bodyPr>
          <a:lstStyle/>
          <a:p>
            <a:pPr marL="109405" algn="r">
              <a:lnSpc>
                <a:spcPct val="102000"/>
              </a:lnSpc>
              <a:spcBef>
                <a:spcPts val="68"/>
              </a:spcBef>
            </a:pPr>
            <a:r>
              <a:rPr lang="en-US" dirty="0">
                <a:solidFill>
                  <a:srgbClr val="C4DEEA"/>
                </a:solidFill>
                <a:latin typeface="Calibri" pitchFamily="34" charset="0"/>
              </a:rPr>
              <a:t>Fleet management</a:t>
            </a:r>
            <a:r>
              <a:rPr lang="el-GR" dirty="0">
                <a:latin typeface="Calibri" pitchFamily="34" charset="0"/>
              </a:rPr>
              <a:t/>
            </a:r>
            <a:br>
              <a:rPr lang="el-GR" dirty="0">
                <a:latin typeface="Calibri" pitchFamily="34" charset="0"/>
              </a:rPr>
            </a:br>
            <a:r>
              <a:rPr lang="en-US" sz="1995" b="1" dirty="0">
                <a:solidFill>
                  <a:schemeClr val="bg1"/>
                </a:solidFill>
                <a:latin typeface="Calibri" pitchFamily="34" charset="0"/>
              </a:rPr>
              <a:t>30 vehicles</a:t>
            </a:r>
            <a:br>
              <a:rPr lang="en-US" sz="1995" b="1" dirty="0">
                <a:solidFill>
                  <a:schemeClr val="bg1"/>
                </a:solidFill>
                <a:latin typeface="Calibri" pitchFamily="34" charset="0"/>
              </a:rPr>
            </a:br>
            <a:r>
              <a:rPr lang="en-US" sz="1995" b="1" dirty="0">
                <a:solidFill>
                  <a:schemeClr val="bg1"/>
                </a:solidFill>
                <a:latin typeface="Calibri" pitchFamily="34" charset="0"/>
              </a:rPr>
              <a:t>real-time monitoring</a:t>
            </a:r>
            <a:br>
              <a:rPr lang="en-US" sz="1995" b="1" dirty="0">
                <a:solidFill>
                  <a:schemeClr val="bg1"/>
                </a:solidFill>
                <a:latin typeface="Calibri" pitchFamily="34" charset="0"/>
              </a:rPr>
            </a:br>
            <a:r>
              <a:rPr lang="en-US" sz="1995" b="1" dirty="0">
                <a:solidFill>
                  <a:schemeClr val="bg1"/>
                </a:solidFill>
                <a:latin typeface="Calibri" pitchFamily="34" charset="0"/>
              </a:rPr>
              <a:t>annual route analysis</a:t>
            </a:r>
            <a:br>
              <a:rPr lang="en-US" sz="1995" b="1" dirty="0">
                <a:solidFill>
                  <a:schemeClr val="bg1"/>
                </a:solidFill>
                <a:latin typeface="Calibri" pitchFamily="34" charset="0"/>
              </a:rPr>
            </a:br>
            <a:r>
              <a:rPr lang="en-US" sz="1995" b="1" dirty="0">
                <a:solidFill>
                  <a:schemeClr val="bg1"/>
                </a:solidFill>
                <a:latin typeface="Calibri" pitchFamily="34" charset="0"/>
              </a:rPr>
              <a:t>More than 30% fuel savings</a:t>
            </a:r>
            <a:br>
              <a:rPr lang="en-US" sz="1995" b="1" dirty="0">
                <a:solidFill>
                  <a:schemeClr val="bg1"/>
                </a:solidFill>
                <a:latin typeface="Calibri" pitchFamily="34" charset="0"/>
              </a:rPr>
            </a:br>
            <a:r>
              <a:rPr lang="en-US" sz="1995" b="1" dirty="0">
                <a:solidFill>
                  <a:schemeClr val="bg1"/>
                </a:solidFill>
                <a:latin typeface="Calibri" pitchFamily="34" charset="0"/>
              </a:rPr>
              <a:t/>
            </a:r>
            <a:br>
              <a:rPr lang="en-US" sz="1995" b="1" dirty="0">
                <a:solidFill>
                  <a:schemeClr val="bg1"/>
                </a:solidFill>
                <a:latin typeface="Calibri" pitchFamily="34" charset="0"/>
              </a:rPr>
            </a:br>
            <a:endParaRPr lang="el-GR" sz="1995" b="1" i="1" dirty="0">
              <a:solidFill>
                <a:srgbClr val="FFFF00"/>
              </a:solidFill>
              <a:latin typeface="Calibri" pitchFamily="34" charset="0"/>
            </a:endParaRPr>
          </a:p>
        </p:txBody>
      </p:sp>
    </p:spTree>
    <p:extLst>
      <p:ext uri="{BB962C8B-B14F-4D97-AF65-F5344CB8AC3E}">
        <p14:creationId xmlns:p14="http://schemas.microsoft.com/office/powerpoint/2010/main" val="99057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69B019-58FB-4D77-AEB1-B991A0AD036A}"/>
              </a:ext>
            </a:extLst>
          </p:cNvPr>
          <p:cNvPicPr>
            <a:picLocks noChangeAspect="1"/>
          </p:cNvPicPr>
          <p:nvPr/>
        </p:nvPicPr>
        <p:blipFill>
          <a:blip r:embed="rId2"/>
          <a:stretch>
            <a:fillRect/>
          </a:stretch>
        </p:blipFill>
        <p:spPr>
          <a:xfrm>
            <a:off x="133349" y="1688079"/>
            <a:ext cx="9401175" cy="3962400"/>
          </a:xfrm>
          <a:prstGeom prst="rect">
            <a:avLst/>
          </a:prstGeom>
        </p:spPr>
      </p:pic>
      <p:pic>
        <p:nvPicPr>
          <p:cNvPr id="2" name="Picture 1">
            <a:extLst>
              <a:ext uri="{FF2B5EF4-FFF2-40B4-BE49-F238E27FC236}">
                <a16:creationId xmlns:a16="http://schemas.microsoft.com/office/drawing/2014/main" xmlns="" id="{D0D59AE2-2FDA-4D67-AAF1-53EF4C2CFC63}"/>
              </a:ext>
            </a:extLst>
          </p:cNvPr>
          <p:cNvPicPr>
            <a:picLocks noChangeAspect="1"/>
          </p:cNvPicPr>
          <p:nvPr/>
        </p:nvPicPr>
        <p:blipFill>
          <a:blip r:embed="rId3"/>
          <a:stretch>
            <a:fillRect/>
          </a:stretch>
        </p:blipFill>
        <p:spPr>
          <a:xfrm>
            <a:off x="133349" y="316288"/>
            <a:ext cx="2881313" cy="1371791"/>
          </a:xfrm>
          <a:prstGeom prst="rect">
            <a:avLst/>
          </a:prstGeom>
        </p:spPr>
      </p:pic>
      <p:sp>
        <p:nvSpPr>
          <p:cNvPr id="11266" name="object 3"/>
          <p:cNvSpPr>
            <a:spLocks/>
          </p:cNvSpPr>
          <p:nvPr/>
        </p:nvSpPr>
        <p:spPr bwMode="auto">
          <a:xfrm>
            <a:off x="2180433" y="4871426"/>
            <a:ext cx="8763960" cy="1865652"/>
          </a:xfrm>
          <a:custGeom>
            <a:avLst/>
            <a:gdLst/>
            <a:ahLst/>
            <a:cxnLst>
              <a:cxn ang="0">
                <a:pos x="0" y="2057400"/>
              </a:cxn>
              <a:cxn ang="0">
                <a:pos x="9663683" y="2057400"/>
              </a:cxn>
              <a:cxn ang="0">
                <a:pos x="9663683" y="0"/>
              </a:cxn>
              <a:cxn ang="0">
                <a:pos x="0" y="0"/>
              </a:cxn>
              <a:cxn ang="0">
                <a:pos x="0" y="2057400"/>
              </a:cxn>
            </a:cxnLst>
            <a:rect l="0" t="0" r="r" b="b"/>
            <a:pathLst>
              <a:path w="9664065" h="2057400">
                <a:moveTo>
                  <a:pt x="0" y="2057400"/>
                </a:moveTo>
                <a:lnTo>
                  <a:pt x="9663683" y="2057400"/>
                </a:lnTo>
                <a:lnTo>
                  <a:pt x="9663683" y="0"/>
                </a:lnTo>
                <a:lnTo>
                  <a:pt x="0" y="0"/>
                </a:lnTo>
                <a:lnTo>
                  <a:pt x="0" y="2057400"/>
                </a:lnTo>
                <a:close/>
              </a:path>
            </a:pathLst>
          </a:custGeom>
          <a:solidFill>
            <a:srgbClr val="008000">
              <a:alpha val="78038"/>
            </a:srgbClr>
          </a:solidFill>
          <a:ln w="9525">
            <a:noFill/>
            <a:round/>
            <a:headEnd/>
            <a:tailEnd/>
          </a:ln>
        </p:spPr>
        <p:txBody>
          <a:bodyPr lIns="0" tIns="0" rIns="0" bIns="0"/>
          <a:lstStyle/>
          <a:p>
            <a:endParaRPr lang="el-GR" sz="1632"/>
          </a:p>
        </p:txBody>
      </p:sp>
      <p:sp>
        <p:nvSpPr>
          <p:cNvPr id="11267" name="object 4"/>
          <p:cNvSpPr>
            <a:spLocks/>
          </p:cNvSpPr>
          <p:nvPr/>
        </p:nvSpPr>
        <p:spPr bwMode="auto">
          <a:xfrm>
            <a:off x="1247607" y="4871426"/>
            <a:ext cx="103647" cy="1865652"/>
          </a:xfrm>
          <a:custGeom>
            <a:avLst/>
            <a:gdLst/>
            <a:ahLst/>
            <a:cxnLst>
              <a:cxn ang="0">
                <a:pos x="0" y="2057400"/>
              </a:cxn>
              <a:cxn ang="0">
                <a:pos x="114300" y="2057400"/>
              </a:cxn>
              <a:cxn ang="0">
                <a:pos x="114300" y="0"/>
              </a:cxn>
              <a:cxn ang="0">
                <a:pos x="0" y="0"/>
              </a:cxn>
              <a:cxn ang="0">
                <a:pos x="0" y="2057400"/>
              </a:cxn>
            </a:cxnLst>
            <a:rect l="0" t="0" r="r" b="b"/>
            <a:pathLst>
              <a:path w="114300" h="2057400">
                <a:moveTo>
                  <a:pt x="0" y="2057400"/>
                </a:moveTo>
                <a:lnTo>
                  <a:pt x="114300" y="2057400"/>
                </a:lnTo>
                <a:lnTo>
                  <a:pt x="114300" y="0"/>
                </a:lnTo>
                <a:lnTo>
                  <a:pt x="0" y="0"/>
                </a:lnTo>
                <a:lnTo>
                  <a:pt x="0" y="2057400"/>
                </a:lnTo>
                <a:close/>
              </a:path>
            </a:pathLst>
          </a:custGeom>
          <a:solidFill>
            <a:srgbClr val="008000">
              <a:alpha val="78038"/>
            </a:srgbClr>
          </a:solidFill>
          <a:ln w="9525">
            <a:noFill/>
            <a:round/>
            <a:headEnd/>
            <a:tailEnd/>
          </a:ln>
        </p:spPr>
        <p:txBody>
          <a:bodyPr lIns="0" tIns="0" rIns="0" bIns="0"/>
          <a:lstStyle/>
          <a:p>
            <a:endParaRPr lang="el-GR" sz="1632"/>
          </a:p>
        </p:txBody>
      </p:sp>
      <p:sp>
        <p:nvSpPr>
          <p:cNvPr id="11269" name="object 6"/>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43072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2433793" y="4949161"/>
            <a:ext cx="8055703" cy="1714082"/>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D6FCC8"/>
                </a:solidFill>
                <a:latin typeface="Calibri" pitchFamily="34" charset="0"/>
              </a:rPr>
              <a:t>The city … at the citizens’ hands!</a:t>
            </a:r>
            <a:r>
              <a:rPr lang="el-GR" sz="3083" b="1" dirty="0">
                <a:solidFill>
                  <a:schemeClr val="bg1"/>
                </a:solidFill>
                <a:latin typeface="Calibri" pitchFamily="34" charset="0"/>
              </a:rPr>
              <a:t/>
            </a:r>
            <a:br>
              <a:rPr lang="el-GR" sz="3083" b="1" dirty="0">
                <a:solidFill>
                  <a:schemeClr val="bg1"/>
                </a:solidFill>
                <a:latin typeface="Calibri" pitchFamily="34" charset="0"/>
              </a:rPr>
            </a:br>
            <a:r>
              <a:rPr lang="en-US" sz="1995" dirty="0">
                <a:solidFill>
                  <a:schemeClr val="bg1"/>
                </a:solidFill>
                <a:latin typeface="Calibri" pitchFamily="34" charset="0"/>
              </a:rPr>
              <a:t>Complaints registration</a:t>
            </a:r>
          </a:p>
          <a:p>
            <a:pPr marL="11516" eaLnBrk="0" hangingPunct="0"/>
            <a:r>
              <a:rPr lang="en-US" sz="1995" dirty="0">
                <a:solidFill>
                  <a:schemeClr val="bg1"/>
                </a:solidFill>
                <a:latin typeface="Calibri" pitchFamily="34" charset="0"/>
              </a:rPr>
              <a:t>News/Events/Points of Interest etc.</a:t>
            </a:r>
          </a:p>
          <a:p>
            <a:pPr marL="11516" eaLnBrk="0" hangingPunct="0"/>
            <a:r>
              <a:rPr lang="en-US" sz="1995" dirty="0">
                <a:solidFill>
                  <a:schemeClr val="bg1"/>
                </a:solidFill>
                <a:latin typeface="Calibri" pitchFamily="34" charset="0"/>
              </a:rPr>
              <a:t>Online payments</a:t>
            </a:r>
          </a:p>
          <a:p>
            <a:pPr marL="11516" eaLnBrk="0" hangingPunct="0"/>
            <a:r>
              <a:rPr lang="en-US" sz="1995" dirty="0">
                <a:solidFill>
                  <a:schemeClr val="bg1"/>
                </a:solidFill>
                <a:latin typeface="Calibri" pitchFamily="34" charset="0"/>
              </a:rPr>
              <a:t>Consultation</a:t>
            </a:r>
            <a:endParaRPr lang="el-GR" sz="1995" dirty="0">
              <a:solidFill>
                <a:schemeClr val="bg1"/>
              </a:solidFill>
              <a:latin typeface="Calibri" pitchFamily="34" charset="0"/>
            </a:endParaRPr>
          </a:p>
        </p:txBody>
      </p:sp>
      <p:pic>
        <p:nvPicPr>
          <p:cNvPr id="4" name="Picture 3">
            <a:extLst>
              <a:ext uri="{FF2B5EF4-FFF2-40B4-BE49-F238E27FC236}">
                <a16:creationId xmlns:a16="http://schemas.microsoft.com/office/drawing/2014/main" xmlns="" id="{2F85C914-E138-4D38-BF6F-7CEB93C41198}"/>
              </a:ext>
            </a:extLst>
          </p:cNvPr>
          <p:cNvPicPr>
            <a:picLocks noChangeAspect="1"/>
          </p:cNvPicPr>
          <p:nvPr/>
        </p:nvPicPr>
        <p:blipFill>
          <a:blip r:embed="rId4"/>
          <a:stretch>
            <a:fillRect/>
          </a:stretch>
        </p:blipFill>
        <p:spPr>
          <a:xfrm>
            <a:off x="8458200" y="27615"/>
            <a:ext cx="3733800" cy="647700"/>
          </a:xfrm>
          <a:prstGeom prst="rect">
            <a:avLst/>
          </a:prstGeom>
        </p:spPr>
      </p:pic>
    </p:spTree>
    <p:extLst>
      <p:ext uri="{BB962C8B-B14F-4D97-AF65-F5344CB8AC3E}">
        <p14:creationId xmlns:p14="http://schemas.microsoft.com/office/powerpoint/2010/main" val="2645320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FF42059-208A-4996-98ED-674A662702E6}"/>
              </a:ext>
            </a:extLst>
          </p:cNvPr>
          <p:cNvPicPr>
            <a:picLocks noChangeAspect="1"/>
          </p:cNvPicPr>
          <p:nvPr/>
        </p:nvPicPr>
        <p:blipFill>
          <a:blip r:embed="rId2"/>
          <a:stretch>
            <a:fillRect/>
          </a:stretch>
        </p:blipFill>
        <p:spPr>
          <a:xfrm>
            <a:off x="5579704" y="705426"/>
            <a:ext cx="4505324" cy="2516985"/>
          </a:xfrm>
          <a:prstGeom prst="rect">
            <a:avLst/>
          </a:prstGeom>
        </p:spPr>
      </p:pic>
      <p:pic>
        <p:nvPicPr>
          <p:cNvPr id="10" name="Picture 9">
            <a:extLst>
              <a:ext uri="{FF2B5EF4-FFF2-40B4-BE49-F238E27FC236}">
                <a16:creationId xmlns:a16="http://schemas.microsoft.com/office/drawing/2014/main" xmlns="" id="{5734B77A-F2A0-4C01-A480-8939D6DA57DA}"/>
              </a:ext>
            </a:extLst>
          </p:cNvPr>
          <p:cNvPicPr>
            <a:picLocks noChangeAspect="1"/>
          </p:cNvPicPr>
          <p:nvPr/>
        </p:nvPicPr>
        <p:blipFill>
          <a:blip r:embed="rId3"/>
          <a:stretch>
            <a:fillRect/>
          </a:stretch>
        </p:blipFill>
        <p:spPr>
          <a:xfrm>
            <a:off x="5579703" y="69913"/>
            <a:ext cx="4505325" cy="657225"/>
          </a:xfrm>
          <a:prstGeom prst="rect">
            <a:avLst/>
          </a:prstGeom>
        </p:spPr>
      </p:pic>
      <p:pic>
        <p:nvPicPr>
          <p:cNvPr id="8" name="Picture 7">
            <a:extLst>
              <a:ext uri="{FF2B5EF4-FFF2-40B4-BE49-F238E27FC236}">
                <a16:creationId xmlns:a16="http://schemas.microsoft.com/office/drawing/2014/main" xmlns="" id="{3384A69B-5599-4621-A94B-9115EFDF8D20}"/>
              </a:ext>
            </a:extLst>
          </p:cNvPr>
          <p:cNvPicPr>
            <a:picLocks noChangeAspect="1"/>
          </p:cNvPicPr>
          <p:nvPr/>
        </p:nvPicPr>
        <p:blipFill>
          <a:blip r:embed="rId4"/>
          <a:stretch>
            <a:fillRect/>
          </a:stretch>
        </p:blipFill>
        <p:spPr>
          <a:xfrm>
            <a:off x="142874" y="1458212"/>
            <a:ext cx="9363075" cy="3924300"/>
          </a:xfrm>
          <a:prstGeom prst="rect">
            <a:avLst/>
          </a:prstGeom>
        </p:spPr>
      </p:pic>
      <p:sp>
        <p:nvSpPr>
          <p:cNvPr id="11266" name="object 3"/>
          <p:cNvSpPr>
            <a:spLocks/>
          </p:cNvSpPr>
          <p:nvPr/>
        </p:nvSpPr>
        <p:spPr bwMode="auto">
          <a:xfrm>
            <a:off x="2180433" y="4871426"/>
            <a:ext cx="8763960" cy="1865652"/>
          </a:xfrm>
          <a:custGeom>
            <a:avLst/>
            <a:gdLst/>
            <a:ahLst/>
            <a:cxnLst>
              <a:cxn ang="0">
                <a:pos x="0" y="2057400"/>
              </a:cxn>
              <a:cxn ang="0">
                <a:pos x="9663683" y="2057400"/>
              </a:cxn>
              <a:cxn ang="0">
                <a:pos x="9663683" y="0"/>
              </a:cxn>
              <a:cxn ang="0">
                <a:pos x="0" y="0"/>
              </a:cxn>
              <a:cxn ang="0">
                <a:pos x="0" y="2057400"/>
              </a:cxn>
            </a:cxnLst>
            <a:rect l="0" t="0" r="r" b="b"/>
            <a:pathLst>
              <a:path w="9664065" h="2057400">
                <a:moveTo>
                  <a:pt x="0" y="2057400"/>
                </a:moveTo>
                <a:lnTo>
                  <a:pt x="9663683" y="2057400"/>
                </a:lnTo>
                <a:lnTo>
                  <a:pt x="9663683" y="0"/>
                </a:lnTo>
                <a:lnTo>
                  <a:pt x="0" y="0"/>
                </a:lnTo>
                <a:lnTo>
                  <a:pt x="0" y="2057400"/>
                </a:lnTo>
                <a:close/>
              </a:path>
            </a:pathLst>
          </a:custGeom>
          <a:solidFill>
            <a:srgbClr val="0070C0">
              <a:alpha val="78038"/>
            </a:srgbClr>
          </a:solidFill>
          <a:ln w="9525">
            <a:noFill/>
            <a:round/>
            <a:headEnd/>
            <a:tailEnd/>
          </a:ln>
        </p:spPr>
        <p:txBody>
          <a:bodyPr lIns="0" tIns="0" rIns="0" bIns="0"/>
          <a:lstStyle/>
          <a:p>
            <a:endParaRPr lang="el-GR" sz="1632"/>
          </a:p>
        </p:txBody>
      </p:sp>
      <p:sp>
        <p:nvSpPr>
          <p:cNvPr id="11267" name="object 4"/>
          <p:cNvSpPr>
            <a:spLocks/>
          </p:cNvSpPr>
          <p:nvPr/>
        </p:nvSpPr>
        <p:spPr bwMode="auto">
          <a:xfrm>
            <a:off x="1247607" y="4871426"/>
            <a:ext cx="103647" cy="1865652"/>
          </a:xfrm>
          <a:custGeom>
            <a:avLst/>
            <a:gdLst/>
            <a:ahLst/>
            <a:cxnLst>
              <a:cxn ang="0">
                <a:pos x="0" y="2057400"/>
              </a:cxn>
              <a:cxn ang="0">
                <a:pos x="114300" y="2057400"/>
              </a:cxn>
              <a:cxn ang="0">
                <a:pos x="114300" y="0"/>
              </a:cxn>
              <a:cxn ang="0">
                <a:pos x="0" y="0"/>
              </a:cxn>
              <a:cxn ang="0">
                <a:pos x="0" y="2057400"/>
              </a:cxn>
            </a:cxnLst>
            <a:rect l="0" t="0" r="r" b="b"/>
            <a:pathLst>
              <a:path w="114300" h="2057400">
                <a:moveTo>
                  <a:pt x="0" y="2057400"/>
                </a:moveTo>
                <a:lnTo>
                  <a:pt x="114300" y="2057400"/>
                </a:lnTo>
                <a:lnTo>
                  <a:pt x="114300" y="0"/>
                </a:lnTo>
                <a:lnTo>
                  <a:pt x="0" y="0"/>
                </a:lnTo>
                <a:lnTo>
                  <a:pt x="0" y="2057400"/>
                </a:lnTo>
                <a:close/>
              </a:path>
            </a:pathLst>
          </a:custGeom>
          <a:solidFill>
            <a:srgbClr val="008000">
              <a:alpha val="78038"/>
            </a:srgbClr>
          </a:solidFill>
          <a:ln w="9525">
            <a:noFill/>
            <a:round/>
            <a:headEnd/>
            <a:tailEnd/>
          </a:ln>
        </p:spPr>
        <p:txBody>
          <a:bodyPr lIns="0" tIns="0" rIns="0" bIns="0"/>
          <a:lstStyle/>
          <a:p>
            <a:endParaRPr lang="el-GR" sz="1632"/>
          </a:p>
        </p:txBody>
      </p:sp>
      <p:sp>
        <p:nvSpPr>
          <p:cNvPr id="11269" name="object 6"/>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43072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2433793" y="4949161"/>
            <a:ext cx="8055703" cy="1714082"/>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D6FCC8"/>
                </a:solidFill>
                <a:latin typeface="Calibri" pitchFamily="34" charset="0"/>
              </a:rPr>
              <a:t>Other apps!</a:t>
            </a:r>
            <a:r>
              <a:rPr lang="el-GR" sz="3083" b="1" dirty="0">
                <a:solidFill>
                  <a:schemeClr val="bg1"/>
                </a:solidFill>
                <a:latin typeface="Calibri" pitchFamily="34" charset="0"/>
              </a:rPr>
              <a:t/>
            </a:r>
            <a:br>
              <a:rPr lang="el-GR" sz="3083" b="1" dirty="0">
                <a:solidFill>
                  <a:schemeClr val="bg1"/>
                </a:solidFill>
                <a:latin typeface="Calibri" pitchFamily="34" charset="0"/>
              </a:rPr>
            </a:br>
            <a:r>
              <a:rPr lang="en-US" sz="1995" dirty="0" err="1">
                <a:solidFill>
                  <a:schemeClr val="bg1"/>
                </a:solidFill>
                <a:latin typeface="Calibri" pitchFamily="34" charset="0"/>
              </a:rPr>
              <a:t>Plision</a:t>
            </a:r>
            <a:r>
              <a:rPr lang="en-US" sz="1995" dirty="0">
                <a:solidFill>
                  <a:schemeClr val="bg1"/>
                </a:solidFill>
                <a:latin typeface="Calibri" pitchFamily="34" charset="0"/>
              </a:rPr>
              <a:t>: volunteer management / market location</a:t>
            </a:r>
          </a:p>
          <a:p>
            <a:pPr marL="11516" eaLnBrk="0" hangingPunct="0"/>
            <a:r>
              <a:rPr lang="en-US" sz="1995" dirty="0" err="1">
                <a:solidFill>
                  <a:schemeClr val="bg1"/>
                </a:solidFill>
                <a:latin typeface="Calibri" pitchFamily="34" charset="0"/>
              </a:rPr>
              <a:t>Parkguru</a:t>
            </a:r>
            <a:r>
              <a:rPr lang="en-US" sz="1995" dirty="0">
                <a:solidFill>
                  <a:schemeClr val="bg1"/>
                </a:solidFill>
                <a:latin typeface="Calibri" pitchFamily="34" charset="0"/>
              </a:rPr>
              <a:t>: smart parking in the city</a:t>
            </a:r>
          </a:p>
          <a:p>
            <a:pPr marL="11516" eaLnBrk="0" hangingPunct="0"/>
            <a:endParaRPr lang="en-US" sz="1995" dirty="0">
              <a:solidFill>
                <a:schemeClr val="bg1"/>
              </a:solidFill>
              <a:latin typeface="Calibri" pitchFamily="34" charset="0"/>
            </a:endParaRPr>
          </a:p>
          <a:p>
            <a:pPr marL="11516" eaLnBrk="0" hangingPunct="0"/>
            <a:r>
              <a:rPr lang="en-US" sz="1995" i="1" dirty="0">
                <a:solidFill>
                  <a:schemeClr val="bg1"/>
                </a:solidFill>
                <a:latin typeface="Calibri" pitchFamily="34" charset="0"/>
              </a:rPr>
              <a:t>Novel ones on the go with the use of open data</a:t>
            </a:r>
            <a:endParaRPr lang="el-GR" sz="1995" i="1" dirty="0">
              <a:solidFill>
                <a:schemeClr val="bg1"/>
              </a:solidFill>
              <a:latin typeface="Calibri" pitchFamily="34" charset="0"/>
            </a:endParaRPr>
          </a:p>
        </p:txBody>
      </p:sp>
      <p:pic>
        <p:nvPicPr>
          <p:cNvPr id="4" name="Picture 3">
            <a:extLst>
              <a:ext uri="{FF2B5EF4-FFF2-40B4-BE49-F238E27FC236}">
                <a16:creationId xmlns:a16="http://schemas.microsoft.com/office/drawing/2014/main" xmlns="" id="{2F85C914-E138-4D38-BF6F-7CEB93C41198}"/>
              </a:ext>
            </a:extLst>
          </p:cNvPr>
          <p:cNvPicPr>
            <a:picLocks noChangeAspect="1"/>
          </p:cNvPicPr>
          <p:nvPr/>
        </p:nvPicPr>
        <p:blipFill>
          <a:blip r:embed="rId5"/>
          <a:stretch>
            <a:fillRect/>
          </a:stretch>
        </p:blipFill>
        <p:spPr>
          <a:xfrm>
            <a:off x="8343900" y="6187301"/>
            <a:ext cx="3733800" cy="647700"/>
          </a:xfrm>
          <a:prstGeom prst="rect">
            <a:avLst/>
          </a:prstGeom>
        </p:spPr>
      </p:pic>
      <p:pic>
        <p:nvPicPr>
          <p:cNvPr id="6" name="Picture 5">
            <a:extLst>
              <a:ext uri="{FF2B5EF4-FFF2-40B4-BE49-F238E27FC236}">
                <a16:creationId xmlns:a16="http://schemas.microsoft.com/office/drawing/2014/main" xmlns="" id="{75F0E49D-4C18-4BFC-B357-15F2F435E496}"/>
              </a:ext>
            </a:extLst>
          </p:cNvPr>
          <p:cNvPicPr>
            <a:picLocks noChangeAspect="1"/>
          </p:cNvPicPr>
          <p:nvPr/>
        </p:nvPicPr>
        <p:blipFill>
          <a:blip r:embed="rId6"/>
          <a:stretch>
            <a:fillRect/>
          </a:stretch>
        </p:blipFill>
        <p:spPr>
          <a:xfrm>
            <a:off x="2284080" y="68096"/>
            <a:ext cx="1952626" cy="1214438"/>
          </a:xfrm>
          <a:prstGeom prst="rect">
            <a:avLst/>
          </a:prstGeom>
        </p:spPr>
      </p:pic>
      <p:pic>
        <p:nvPicPr>
          <p:cNvPr id="9" name="Picture 8">
            <a:extLst>
              <a:ext uri="{FF2B5EF4-FFF2-40B4-BE49-F238E27FC236}">
                <a16:creationId xmlns:a16="http://schemas.microsoft.com/office/drawing/2014/main" xmlns="" id="{C66E49E4-3559-4D9E-9CD0-2FA4A0334559}"/>
              </a:ext>
            </a:extLst>
          </p:cNvPr>
          <p:cNvPicPr>
            <a:picLocks noChangeAspect="1"/>
          </p:cNvPicPr>
          <p:nvPr/>
        </p:nvPicPr>
        <p:blipFill>
          <a:blip r:embed="rId7"/>
          <a:stretch>
            <a:fillRect/>
          </a:stretch>
        </p:blipFill>
        <p:spPr>
          <a:xfrm>
            <a:off x="4340353" y="68096"/>
            <a:ext cx="1239350" cy="1214438"/>
          </a:xfrm>
          <a:prstGeom prst="rect">
            <a:avLst/>
          </a:prstGeom>
        </p:spPr>
      </p:pic>
    </p:spTree>
    <p:extLst>
      <p:ext uri="{BB962C8B-B14F-4D97-AF65-F5344CB8AC3E}">
        <p14:creationId xmlns:p14="http://schemas.microsoft.com/office/powerpoint/2010/main" val="246660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8 - Εικόνα" descr="_MG_8134.jpg"/>
          <p:cNvPicPr>
            <a:picLocks noChangeAspect="1"/>
          </p:cNvPicPr>
          <p:nvPr/>
        </p:nvPicPr>
        <p:blipFill>
          <a:blip r:embed="rId2">
            <a:lum bright="10000"/>
          </a:blip>
          <a:srcRect r="5737"/>
          <a:stretch>
            <a:fillRect/>
          </a:stretch>
        </p:blipFill>
        <p:spPr>
          <a:xfrm>
            <a:off x="1247607" y="0"/>
            <a:ext cx="9696786" cy="6858000"/>
          </a:xfrm>
          <a:prstGeom prst="rect">
            <a:avLst/>
          </a:prstGeom>
        </p:spPr>
      </p:pic>
      <p:sp>
        <p:nvSpPr>
          <p:cNvPr id="15362"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430723"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15364" name="object 5"/>
          <p:cNvSpPr>
            <a:spLocks/>
          </p:cNvSpPr>
          <p:nvPr/>
        </p:nvSpPr>
        <p:spPr bwMode="auto">
          <a:xfrm>
            <a:off x="7585941" y="3126695"/>
            <a:ext cx="3208739" cy="3731305"/>
          </a:xfrm>
          <a:custGeom>
            <a:avLst/>
            <a:gdLst/>
            <a:ahLst/>
            <a:cxnLst>
              <a:cxn ang="0">
                <a:pos x="0" y="4114800"/>
              </a:cxn>
              <a:cxn ang="0">
                <a:pos x="3200400" y="4114800"/>
              </a:cxn>
              <a:cxn ang="0">
                <a:pos x="3200400" y="0"/>
              </a:cxn>
              <a:cxn ang="0">
                <a:pos x="0" y="0"/>
              </a:cxn>
              <a:cxn ang="0">
                <a:pos x="0" y="4114800"/>
              </a:cxn>
            </a:cxnLst>
            <a:rect l="0" t="0" r="r" b="b"/>
            <a:pathLst>
              <a:path w="3200400" h="4114800">
                <a:moveTo>
                  <a:pt x="0" y="4114800"/>
                </a:moveTo>
                <a:lnTo>
                  <a:pt x="3200400" y="4114800"/>
                </a:lnTo>
                <a:lnTo>
                  <a:pt x="3200400" y="0"/>
                </a:lnTo>
                <a:lnTo>
                  <a:pt x="0" y="0"/>
                </a:lnTo>
                <a:lnTo>
                  <a:pt x="0" y="4114800"/>
                </a:lnTo>
                <a:close/>
              </a:path>
            </a:pathLst>
          </a:custGeom>
          <a:solidFill>
            <a:srgbClr val="C70000">
              <a:alpha val="74901"/>
            </a:srgbClr>
          </a:solidFill>
          <a:ln w="9525">
            <a:noFill/>
            <a:round/>
            <a:headEnd/>
            <a:tailEnd/>
          </a:ln>
        </p:spPr>
        <p:txBody>
          <a:bodyPr lIns="0" tIns="0" rIns="0" bIns="0"/>
          <a:lstStyle/>
          <a:p>
            <a:endParaRPr lang="el-GR" sz="1632"/>
          </a:p>
        </p:txBody>
      </p:sp>
      <p:sp>
        <p:nvSpPr>
          <p:cNvPr id="6" name="object 6"/>
          <p:cNvSpPr txBox="1">
            <a:spLocks noGrp="1"/>
          </p:cNvSpPr>
          <p:nvPr>
            <p:ph type="title"/>
          </p:nvPr>
        </p:nvSpPr>
        <p:spPr>
          <a:xfrm>
            <a:off x="8583536" y="3221706"/>
            <a:ext cx="1999531" cy="485504"/>
          </a:xfrm>
        </p:spPr>
        <p:txBody>
          <a:bodyPr vert="horz" lIns="91440" tIns="10941" rIns="91440" bIns="45720" rtlCol="0" anchor="t">
            <a:normAutofit fontScale="90000"/>
          </a:bodyPr>
          <a:lstStyle/>
          <a:p>
            <a:pPr marL="11516" algn="r">
              <a:spcBef>
                <a:spcPts val="91"/>
              </a:spcBef>
            </a:pPr>
            <a:r>
              <a:rPr lang="en-US" dirty="0">
                <a:solidFill>
                  <a:srgbClr val="FAC6C6"/>
                </a:solidFill>
                <a:latin typeface="Calibri" pitchFamily="34" charset="0"/>
              </a:rPr>
              <a:t>Skills</a:t>
            </a:r>
            <a:endParaRPr lang="el-GR" dirty="0">
              <a:solidFill>
                <a:srgbClr val="FAC6C6"/>
              </a:solidFill>
              <a:latin typeface="Calibri" pitchFamily="34" charset="0"/>
            </a:endParaRPr>
          </a:p>
        </p:txBody>
      </p:sp>
      <p:sp>
        <p:nvSpPr>
          <p:cNvPr id="2" name="object 4"/>
          <p:cNvSpPr>
            <a:spLocks/>
          </p:cNvSpPr>
          <p:nvPr/>
        </p:nvSpPr>
        <p:spPr bwMode="auto">
          <a:xfrm>
            <a:off x="6160780" y="3705394"/>
            <a:ext cx="4484187" cy="2802021"/>
          </a:xfrm>
          <a:prstGeom prst="rect">
            <a:avLst/>
          </a:prstGeom>
          <a:noFill/>
          <a:ln w="9525">
            <a:noFill/>
            <a:miter lim="800000"/>
            <a:headEnd/>
            <a:tailEnd/>
          </a:ln>
        </p:spPr>
        <p:txBody>
          <a:bodyPr wrap="square" lIns="0" tIns="38580" rIns="0" bIns="0">
            <a:spAutoFit/>
          </a:bodyPr>
          <a:lstStyle/>
          <a:p>
            <a:pPr marL="1508643" algn="r" eaLnBrk="0" hangingPunct="0"/>
            <a:r>
              <a:rPr lang="en-US" sz="1995" dirty="0">
                <a:solidFill>
                  <a:schemeClr val="bg1"/>
                </a:solidFill>
                <a:latin typeface="Calibri" pitchFamily="34" charset="0"/>
              </a:rPr>
              <a:t>We recently distributed</a:t>
            </a:r>
          </a:p>
          <a:p>
            <a:pPr marL="1508643" algn="r" eaLnBrk="0" hangingPunct="0"/>
            <a:r>
              <a:rPr lang="en-US" sz="1995" dirty="0">
                <a:solidFill>
                  <a:schemeClr val="bg1"/>
                </a:solidFill>
                <a:latin typeface="Calibri" pitchFamily="34" charset="0"/>
              </a:rPr>
              <a:t>several STEM kits to all the public schools:</a:t>
            </a:r>
            <a:r>
              <a:rPr lang="el-GR" sz="1995" dirty="0">
                <a:solidFill>
                  <a:schemeClr val="bg1"/>
                </a:solidFill>
                <a:latin typeface="Calibri" pitchFamily="34" charset="0"/>
              </a:rPr>
              <a:t> </a:t>
            </a:r>
            <a:endParaRPr lang="en-US" sz="1995" dirty="0">
              <a:solidFill>
                <a:schemeClr val="bg1"/>
              </a:solidFill>
              <a:latin typeface="Calibri" pitchFamily="34" charset="0"/>
            </a:endParaRPr>
          </a:p>
          <a:p>
            <a:pPr marL="1508643" algn="r" eaLnBrk="0" hangingPunct="0"/>
            <a:r>
              <a:rPr lang="en-US" sz="1995" dirty="0">
                <a:solidFill>
                  <a:schemeClr val="bg1"/>
                </a:solidFill>
                <a:latin typeface="Calibri" pitchFamily="34" charset="0"/>
              </a:rPr>
              <a:t>55</a:t>
            </a:r>
            <a:r>
              <a:rPr lang="el-GR" sz="1995" dirty="0">
                <a:solidFill>
                  <a:schemeClr val="bg1"/>
                </a:solidFill>
                <a:latin typeface="Calibri" pitchFamily="34" charset="0"/>
              </a:rPr>
              <a:t> </a:t>
            </a:r>
            <a:r>
              <a:rPr lang="en-US" sz="1995" dirty="0">
                <a:solidFill>
                  <a:schemeClr val="bg1"/>
                </a:solidFill>
                <a:latin typeface="Calibri" pitchFamily="34" charset="0"/>
              </a:rPr>
              <a:t>Mindstorms Lego kits,</a:t>
            </a:r>
          </a:p>
          <a:p>
            <a:pPr marL="1508643" algn="r" eaLnBrk="0" hangingPunct="0"/>
            <a:r>
              <a:rPr lang="en-US" sz="1995" dirty="0">
                <a:solidFill>
                  <a:schemeClr val="bg1"/>
                </a:solidFill>
                <a:latin typeface="Calibri" pitchFamily="34" charset="0"/>
              </a:rPr>
              <a:t>50 </a:t>
            </a:r>
            <a:r>
              <a:rPr lang="en-US" sz="1995" dirty="0" err="1">
                <a:solidFill>
                  <a:schemeClr val="bg1"/>
                </a:solidFill>
                <a:latin typeface="Calibri" pitchFamily="34" charset="0"/>
              </a:rPr>
              <a:t>WeDo</a:t>
            </a:r>
            <a:r>
              <a:rPr lang="en-US" sz="1995" dirty="0">
                <a:solidFill>
                  <a:schemeClr val="bg1"/>
                </a:solidFill>
                <a:latin typeface="Calibri" pitchFamily="34" charset="0"/>
              </a:rPr>
              <a:t> 2.0 Lego kits,</a:t>
            </a:r>
            <a:endParaRPr lang="el-GR" sz="1995" dirty="0">
              <a:solidFill>
                <a:schemeClr val="bg1"/>
              </a:solidFill>
              <a:latin typeface="Calibri" pitchFamily="34" charset="0"/>
            </a:endParaRPr>
          </a:p>
          <a:p>
            <a:pPr marL="1508643" algn="r" eaLnBrk="0" hangingPunct="0"/>
            <a:r>
              <a:rPr lang="en-US" sz="1995" dirty="0">
                <a:solidFill>
                  <a:schemeClr val="bg1"/>
                </a:solidFill>
                <a:latin typeface="Calibri" pitchFamily="34" charset="0"/>
              </a:rPr>
              <a:t> 60 </a:t>
            </a:r>
            <a:r>
              <a:rPr lang="en-US" sz="1995" dirty="0" err="1">
                <a:solidFill>
                  <a:schemeClr val="bg1"/>
                </a:solidFill>
                <a:latin typeface="Calibri" pitchFamily="34" charset="0"/>
              </a:rPr>
              <a:t>Arduino</a:t>
            </a:r>
            <a:r>
              <a:rPr lang="en-US" sz="1995" dirty="0">
                <a:solidFill>
                  <a:schemeClr val="bg1"/>
                </a:solidFill>
                <a:latin typeface="Calibri" pitchFamily="34" charset="0"/>
              </a:rPr>
              <a:t> Starter kits</a:t>
            </a:r>
            <a:endParaRPr lang="el-GR" sz="1995" dirty="0">
              <a:solidFill>
                <a:schemeClr val="bg1"/>
              </a:solidFill>
              <a:latin typeface="Calibri" pitchFamily="34" charset="0"/>
            </a:endParaRPr>
          </a:p>
          <a:p>
            <a:pPr marL="1508643" algn="r" eaLnBrk="0" hangingPunct="0"/>
            <a:r>
              <a:rPr lang="en-US" sz="1995" dirty="0">
                <a:solidFill>
                  <a:schemeClr val="bg1"/>
                </a:solidFill>
                <a:latin typeface="Calibri" pitchFamily="34" charset="0"/>
              </a:rPr>
              <a:t>and trained teachers in partnership with </a:t>
            </a:r>
          </a:p>
          <a:p>
            <a:pPr marL="1508643" algn="r" eaLnBrk="0" hangingPunct="0"/>
            <a:r>
              <a:rPr lang="en-US" sz="1995" dirty="0">
                <a:solidFill>
                  <a:schemeClr val="bg1"/>
                </a:solidFill>
                <a:latin typeface="Calibri" pitchFamily="34" charset="0"/>
              </a:rPr>
              <a:t>WRO Hellas </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2371569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5362"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430723"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15364" name="object 5"/>
          <p:cNvSpPr>
            <a:spLocks/>
          </p:cNvSpPr>
          <p:nvPr/>
        </p:nvSpPr>
        <p:spPr bwMode="auto">
          <a:xfrm>
            <a:off x="6879563" y="4659822"/>
            <a:ext cx="3915117" cy="2198178"/>
          </a:xfrm>
          <a:custGeom>
            <a:avLst/>
            <a:gdLst/>
            <a:ahLst/>
            <a:cxnLst>
              <a:cxn ang="0">
                <a:pos x="0" y="4114800"/>
              </a:cxn>
              <a:cxn ang="0">
                <a:pos x="3200400" y="4114800"/>
              </a:cxn>
              <a:cxn ang="0">
                <a:pos x="3200400" y="0"/>
              </a:cxn>
              <a:cxn ang="0">
                <a:pos x="0" y="0"/>
              </a:cxn>
              <a:cxn ang="0">
                <a:pos x="0" y="4114800"/>
              </a:cxn>
            </a:cxnLst>
            <a:rect l="0" t="0" r="r" b="b"/>
            <a:pathLst>
              <a:path w="3200400" h="4114800">
                <a:moveTo>
                  <a:pt x="0" y="4114800"/>
                </a:moveTo>
                <a:lnTo>
                  <a:pt x="3200400" y="4114800"/>
                </a:lnTo>
                <a:lnTo>
                  <a:pt x="3200400" y="0"/>
                </a:lnTo>
                <a:lnTo>
                  <a:pt x="0" y="0"/>
                </a:lnTo>
                <a:lnTo>
                  <a:pt x="0" y="4114800"/>
                </a:lnTo>
                <a:close/>
              </a:path>
            </a:pathLst>
          </a:custGeom>
          <a:solidFill>
            <a:srgbClr val="C70000">
              <a:alpha val="74901"/>
            </a:srgbClr>
          </a:solidFill>
          <a:ln w="9525">
            <a:noFill/>
            <a:round/>
            <a:headEnd/>
            <a:tailEnd/>
          </a:ln>
        </p:spPr>
        <p:txBody>
          <a:bodyPr lIns="0" tIns="0" rIns="0" bIns="0"/>
          <a:lstStyle/>
          <a:p>
            <a:endParaRPr lang="el-GR" sz="1632"/>
          </a:p>
        </p:txBody>
      </p:sp>
      <p:sp>
        <p:nvSpPr>
          <p:cNvPr id="2" name="object 4"/>
          <p:cNvSpPr>
            <a:spLocks/>
          </p:cNvSpPr>
          <p:nvPr/>
        </p:nvSpPr>
        <p:spPr bwMode="auto">
          <a:xfrm>
            <a:off x="6096000" y="4659821"/>
            <a:ext cx="4534604" cy="1741410"/>
          </a:xfrm>
          <a:prstGeom prst="rect">
            <a:avLst/>
          </a:prstGeom>
          <a:noFill/>
          <a:ln w="9525">
            <a:noFill/>
            <a:miter lim="800000"/>
            <a:headEnd/>
            <a:tailEnd/>
          </a:ln>
        </p:spPr>
        <p:txBody>
          <a:bodyPr wrap="square" lIns="0" tIns="38580" rIns="0" bIns="0">
            <a:spAutoFit/>
          </a:bodyPr>
          <a:lstStyle/>
          <a:p>
            <a:pPr marL="1508643" algn="r" eaLnBrk="0" hangingPunct="0"/>
            <a:r>
              <a:rPr lang="en-US" sz="3083" b="1" dirty="0">
                <a:solidFill>
                  <a:srgbClr val="FAC6C6"/>
                </a:solidFill>
                <a:latin typeface="Calibri" pitchFamily="34" charset="0"/>
                <a:ea typeface="+mj-ea"/>
                <a:cs typeface="Calibri"/>
              </a:rPr>
              <a:t>Skills</a:t>
            </a:r>
          </a:p>
          <a:p>
            <a:pPr marL="1508643" algn="r" eaLnBrk="0" hangingPunct="0"/>
            <a:r>
              <a:rPr lang="en-US" sz="1995" dirty="0">
                <a:solidFill>
                  <a:schemeClr val="bg1"/>
                </a:solidFill>
                <a:latin typeface="Calibri" pitchFamily="34" charset="0"/>
              </a:rPr>
              <a:t>We launched the project “</a:t>
            </a:r>
            <a:r>
              <a:rPr lang="el-GR" sz="1995" dirty="0" err="1">
                <a:solidFill>
                  <a:schemeClr val="bg1"/>
                </a:solidFill>
                <a:latin typeface="Calibri" pitchFamily="34" charset="0"/>
              </a:rPr>
              <a:t>Code</a:t>
            </a:r>
            <a:r>
              <a:rPr lang="el-GR" sz="1995" dirty="0">
                <a:solidFill>
                  <a:schemeClr val="bg1"/>
                </a:solidFill>
                <a:latin typeface="Calibri" pitchFamily="34" charset="0"/>
              </a:rPr>
              <a:t> </a:t>
            </a:r>
            <a:r>
              <a:rPr lang="el-GR" sz="1995" dirty="0" err="1">
                <a:solidFill>
                  <a:schemeClr val="bg1"/>
                </a:solidFill>
                <a:latin typeface="Calibri" pitchFamily="34" charset="0"/>
              </a:rPr>
              <a:t>Girls</a:t>
            </a:r>
            <a:r>
              <a:rPr lang="en-US" sz="1995" dirty="0">
                <a:solidFill>
                  <a:schemeClr val="bg1"/>
                </a:solidFill>
                <a:latin typeface="Calibri" pitchFamily="34" charset="0"/>
              </a:rPr>
              <a:t>” in partnership with the US Embassy of Greece for  high school girls</a:t>
            </a:r>
            <a:r>
              <a:rPr lang="el-GR" sz="1995" dirty="0">
                <a:solidFill>
                  <a:schemeClr val="bg1"/>
                </a:solidFill>
                <a:latin typeface="Calibri" pitchFamily="34" charset="0"/>
              </a:rPr>
              <a:t>  </a:t>
            </a:r>
          </a:p>
        </p:txBody>
      </p:sp>
    </p:spTree>
    <p:extLst>
      <p:ext uri="{BB962C8B-B14F-4D97-AF65-F5344CB8AC3E}">
        <p14:creationId xmlns:p14="http://schemas.microsoft.com/office/powerpoint/2010/main" val="2746859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1A91E5E-B0B5-4158-BE46-F24A38906335}"/>
              </a:ext>
            </a:extLst>
          </p:cNvPr>
          <p:cNvPicPr>
            <a:picLocks noChangeAspect="1"/>
          </p:cNvPicPr>
          <p:nvPr/>
        </p:nvPicPr>
        <p:blipFill>
          <a:blip r:embed="rId2"/>
          <a:stretch>
            <a:fillRect/>
          </a:stretch>
        </p:blipFill>
        <p:spPr>
          <a:xfrm>
            <a:off x="3317366" y="110833"/>
            <a:ext cx="4557495" cy="2951781"/>
          </a:xfrm>
          <a:prstGeom prst="rect">
            <a:avLst/>
          </a:prstGeom>
          <a:ln w="76200">
            <a:solidFill>
              <a:schemeClr val="bg1"/>
            </a:solidFill>
          </a:ln>
        </p:spPr>
      </p:pic>
      <p:pic>
        <p:nvPicPr>
          <p:cNvPr id="7" name="Picture 6">
            <a:extLst>
              <a:ext uri="{FF2B5EF4-FFF2-40B4-BE49-F238E27FC236}">
                <a16:creationId xmlns:a16="http://schemas.microsoft.com/office/drawing/2014/main" xmlns="" id="{68889354-9064-4A23-8718-E9DDBEC91295}"/>
              </a:ext>
            </a:extLst>
          </p:cNvPr>
          <p:cNvPicPr>
            <a:picLocks noChangeAspect="1"/>
          </p:cNvPicPr>
          <p:nvPr/>
        </p:nvPicPr>
        <p:blipFill>
          <a:blip r:embed="rId3"/>
          <a:stretch>
            <a:fillRect/>
          </a:stretch>
        </p:blipFill>
        <p:spPr>
          <a:xfrm>
            <a:off x="3729007" y="3127902"/>
            <a:ext cx="4102990" cy="3086256"/>
          </a:xfrm>
          <a:prstGeom prst="rect">
            <a:avLst/>
          </a:prstGeom>
          <a:ln w="76200">
            <a:solidFill>
              <a:schemeClr val="bg1"/>
            </a:solidFill>
          </a:ln>
        </p:spPr>
      </p:pic>
      <p:pic>
        <p:nvPicPr>
          <p:cNvPr id="6" name="Picture 5">
            <a:extLst>
              <a:ext uri="{FF2B5EF4-FFF2-40B4-BE49-F238E27FC236}">
                <a16:creationId xmlns:a16="http://schemas.microsoft.com/office/drawing/2014/main" xmlns="" id="{A7E7612C-6D88-498E-853E-B1042460D5A2}"/>
              </a:ext>
            </a:extLst>
          </p:cNvPr>
          <p:cNvPicPr>
            <a:picLocks noChangeAspect="1"/>
          </p:cNvPicPr>
          <p:nvPr/>
        </p:nvPicPr>
        <p:blipFill>
          <a:blip r:embed="rId4"/>
          <a:stretch>
            <a:fillRect/>
          </a:stretch>
        </p:blipFill>
        <p:spPr>
          <a:xfrm>
            <a:off x="7947835" y="3127902"/>
            <a:ext cx="4095780" cy="3086256"/>
          </a:xfrm>
          <a:prstGeom prst="rect">
            <a:avLst/>
          </a:prstGeom>
          <a:ln w="76200">
            <a:solidFill>
              <a:schemeClr val="bg1"/>
            </a:solidFill>
          </a:ln>
        </p:spPr>
      </p:pic>
      <p:pic>
        <p:nvPicPr>
          <p:cNvPr id="5" name="Picture 4">
            <a:extLst>
              <a:ext uri="{FF2B5EF4-FFF2-40B4-BE49-F238E27FC236}">
                <a16:creationId xmlns:a16="http://schemas.microsoft.com/office/drawing/2014/main" xmlns="" id="{4E1F900C-8973-4D38-BD66-90F0434D1376}"/>
              </a:ext>
            </a:extLst>
          </p:cNvPr>
          <p:cNvPicPr>
            <a:picLocks noChangeAspect="1"/>
          </p:cNvPicPr>
          <p:nvPr/>
        </p:nvPicPr>
        <p:blipFill>
          <a:blip r:embed="rId5"/>
          <a:stretch>
            <a:fillRect/>
          </a:stretch>
        </p:blipFill>
        <p:spPr>
          <a:xfrm>
            <a:off x="7998119" y="82257"/>
            <a:ext cx="4090915" cy="3086256"/>
          </a:xfrm>
          <a:prstGeom prst="rect">
            <a:avLst/>
          </a:prstGeom>
          <a:ln w="76200">
            <a:solidFill>
              <a:schemeClr val="bg1"/>
            </a:solidFill>
          </a:ln>
        </p:spPr>
      </p:pic>
      <p:pic>
        <p:nvPicPr>
          <p:cNvPr id="3" name="Picture 2">
            <a:extLst>
              <a:ext uri="{FF2B5EF4-FFF2-40B4-BE49-F238E27FC236}">
                <a16:creationId xmlns:a16="http://schemas.microsoft.com/office/drawing/2014/main" xmlns="" id="{A8E88F00-B4B9-4933-947E-6FE8F3F2FE68}"/>
              </a:ext>
            </a:extLst>
          </p:cNvPr>
          <p:cNvPicPr>
            <a:picLocks noChangeAspect="1"/>
          </p:cNvPicPr>
          <p:nvPr/>
        </p:nvPicPr>
        <p:blipFill>
          <a:blip r:embed="rId6"/>
          <a:stretch>
            <a:fillRect/>
          </a:stretch>
        </p:blipFill>
        <p:spPr>
          <a:xfrm>
            <a:off x="-5539" y="97763"/>
            <a:ext cx="5895975" cy="4048125"/>
          </a:xfrm>
          <a:prstGeom prst="rect">
            <a:avLst/>
          </a:prstGeom>
          <a:ln w="76200">
            <a:solidFill>
              <a:schemeClr val="tx1"/>
            </a:solidFill>
          </a:ln>
        </p:spPr>
      </p:pic>
      <p:sp>
        <p:nvSpPr>
          <p:cNvPr id="15362"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9999"/>
            </a:srgbClr>
          </a:solidFill>
          <a:ln w="9525">
            <a:noFill/>
            <a:round/>
            <a:headEnd/>
            <a:tailEnd/>
          </a:ln>
        </p:spPr>
        <p:txBody>
          <a:bodyPr lIns="0" tIns="0" rIns="0" bIns="0"/>
          <a:lstStyle/>
          <a:p>
            <a:endParaRPr lang="el-GR" sz="1632"/>
          </a:p>
        </p:txBody>
      </p:sp>
      <p:sp>
        <p:nvSpPr>
          <p:cNvPr id="4" name="object 4"/>
          <p:cNvSpPr txBox="1"/>
          <p:nvPr/>
        </p:nvSpPr>
        <p:spPr>
          <a:xfrm>
            <a:off x="1430723"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15364" name="object 5"/>
          <p:cNvSpPr>
            <a:spLocks/>
          </p:cNvSpPr>
          <p:nvPr/>
        </p:nvSpPr>
        <p:spPr bwMode="auto">
          <a:xfrm>
            <a:off x="8178529" y="3168513"/>
            <a:ext cx="3915117" cy="3550236"/>
          </a:xfrm>
          <a:custGeom>
            <a:avLst/>
            <a:gdLst/>
            <a:ahLst/>
            <a:cxnLst>
              <a:cxn ang="0">
                <a:pos x="0" y="4114800"/>
              </a:cxn>
              <a:cxn ang="0">
                <a:pos x="3200400" y="4114800"/>
              </a:cxn>
              <a:cxn ang="0">
                <a:pos x="3200400" y="0"/>
              </a:cxn>
              <a:cxn ang="0">
                <a:pos x="0" y="0"/>
              </a:cxn>
              <a:cxn ang="0">
                <a:pos x="0" y="4114800"/>
              </a:cxn>
            </a:cxnLst>
            <a:rect l="0" t="0" r="r" b="b"/>
            <a:pathLst>
              <a:path w="3200400" h="4114800">
                <a:moveTo>
                  <a:pt x="0" y="4114800"/>
                </a:moveTo>
                <a:lnTo>
                  <a:pt x="3200400" y="4114800"/>
                </a:lnTo>
                <a:lnTo>
                  <a:pt x="3200400" y="0"/>
                </a:lnTo>
                <a:lnTo>
                  <a:pt x="0" y="0"/>
                </a:lnTo>
                <a:lnTo>
                  <a:pt x="0" y="4114800"/>
                </a:lnTo>
                <a:close/>
              </a:path>
            </a:pathLst>
          </a:custGeom>
          <a:solidFill>
            <a:srgbClr val="C70000">
              <a:alpha val="74901"/>
            </a:srgbClr>
          </a:solidFill>
          <a:ln w="9525">
            <a:noFill/>
            <a:round/>
            <a:headEnd/>
            <a:tailEnd/>
          </a:ln>
        </p:spPr>
        <p:txBody>
          <a:bodyPr lIns="0" tIns="0" rIns="0" bIns="0"/>
          <a:lstStyle/>
          <a:p>
            <a:endParaRPr lang="el-GR" sz="1632"/>
          </a:p>
        </p:txBody>
      </p:sp>
      <p:sp>
        <p:nvSpPr>
          <p:cNvPr id="2" name="object 4"/>
          <p:cNvSpPr>
            <a:spLocks/>
          </p:cNvSpPr>
          <p:nvPr/>
        </p:nvSpPr>
        <p:spPr bwMode="auto">
          <a:xfrm>
            <a:off x="7667059" y="3126867"/>
            <a:ext cx="4246177" cy="3550236"/>
          </a:xfrm>
          <a:prstGeom prst="rect">
            <a:avLst/>
          </a:prstGeom>
          <a:noFill/>
          <a:ln w="9525">
            <a:noFill/>
            <a:miter lim="800000"/>
            <a:headEnd/>
            <a:tailEnd/>
          </a:ln>
        </p:spPr>
        <p:txBody>
          <a:bodyPr wrap="square" lIns="0" tIns="38580" rIns="0" bIns="0">
            <a:spAutoFit/>
          </a:bodyPr>
          <a:lstStyle/>
          <a:p>
            <a:pPr marL="1508643" algn="r" eaLnBrk="0" hangingPunct="0"/>
            <a:r>
              <a:rPr lang="en-US" sz="3083" b="1" dirty="0">
                <a:solidFill>
                  <a:srgbClr val="FAC6C6"/>
                </a:solidFill>
                <a:latin typeface="Calibri" pitchFamily="34" charset="0"/>
                <a:ea typeface="+mj-ea"/>
                <a:cs typeface="Calibri"/>
              </a:rPr>
              <a:t>Skills</a:t>
            </a:r>
          </a:p>
          <a:p>
            <a:pPr marL="1508643" algn="r" eaLnBrk="0" hangingPunct="0"/>
            <a:r>
              <a:rPr lang="en-US" sz="1995" dirty="0">
                <a:solidFill>
                  <a:schemeClr val="bg1"/>
                </a:solidFill>
                <a:latin typeface="Calibri" pitchFamily="34" charset="0"/>
              </a:rPr>
              <a:t>Training Programs:</a:t>
            </a:r>
          </a:p>
          <a:p>
            <a:pPr marL="1508643" algn="r" eaLnBrk="0" hangingPunct="0"/>
            <a:r>
              <a:rPr lang="en-US" sz="1995" dirty="0">
                <a:solidFill>
                  <a:schemeClr val="bg1"/>
                </a:solidFill>
                <a:latin typeface="Calibri" pitchFamily="34" charset="0"/>
              </a:rPr>
              <a:t> </a:t>
            </a:r>
            <a:r>
              <a:rPr lang="en-US" sz="1995" dirty="0" err="1">
                <a:solidFill>
                  <a:schemeClr val="bg1"/>
                </a:solidFill>
                <a:latin typeface="Calibri" pitchFamily="34" charset="0"/>
              </a:rPr>
              <a:t>Techtalents</a:t>
            </a:r>
            <a:r>
              <a:rPr lang="en-US" sz="1995" dirty="0">
                <a:solidFill>
                  <a:schemeClr val="bg1"/>
                </a:solidFill>
                <a:latin typeface="Calibri" pitchFamily="34" charset="0"/>
              </a:rPr>
              <a:t> school</a:t>
            </a:r>
          </a:p>
          <a:p>
            <a:pPr marL="1508643" algn="r" eaLnBrk="0" hangingPunct="0"/>
            <a:r>
              <a:rPr lang="en-US" sz="1995" dirty="0">
                <a:solidFill>
                  <a:schemeClr val="bg1"/>
                </a:solidFill>
                <a:latin typeface="Calibri" pitchFamily="34" charset="0"/>
              </a:rPr>
              <a:t>Cisco Academy</a:t>
            </a:r>
          </a:p>
          <a:p>
            <a:pPr marL="1508643" algn="r" eaLnBrk="0" hangingPunct="0"/>
            <a:r>
              <a:rPr lang="en-US" sz="1995" dirty="0">
                <a:solidFill>
                  <a:schemeClr val="bg1"/>
                </a:solidFill>
                <a:latin typeface="Calibri" pitchFamily="34" charset="0"/>
              </a:rPr>
              <a:t>Hellenic Open Source Lab (ELLAK)</a:t>
            </a:r>
          </a:p>
          <a:p>
            <a:pPr marL="1508643" algn="r" eaLnBrk="0" hangingPunct="0"/>
            <a:endParaRPr lang="en-US" sz="1995" dirty="0">
              <a:solidFill>
                <a:schemeClr val="bg1"/>
              </a:solidFill>
              <a:latin typeface="Calibri" pitchFamily="34" charset="0"/>
            </a:endParaRPr>
          </a:p>
          <a:p>
            <a:pPr marL="1508643" algn="r" eaLnBrk="0" hangingPunct="0"/>
            <a:r>
              <a:rPr lang="en-US" sz="1995" dirty="0">
                <a:solidFill>
                  <a:schemeClr val="bg1"/>
                </a:solidFill>
                <a:latin typeface="Calibri" pitchFamily="34" charset="0"/>
              </a:rPr>
              <a:t>Campaigns</a:t>
            </a:r>
          </a:p>
          <a:p>
            <a:pPr marL="1508643" algn="r" eaLnBrk="0" hangingPunct="0"/>
            <a:r>
              <a:rPr lang="en-US" sz="1995" dirty="0" err="1">
                <a:solidFill>
                  <a:schemeClr val="bg1"/>
                </a:solidFill>
                <a:latin typeface="Calibri" pitchFamily="34" charset="0"/>
              </a:rPr>
              <a:t>CrowdHackathon</a:t>
            </a:r>
            <a:endParaRPr lang="en-US" sz="1995" dirty="0">
              <a:solidFill>
                <a:schemeClr val="bg1"/>
              </a:solidFill>
              <a:latin typeface="Calibri" pitchFamily="34" charset="0"/>
            </a:endParaRPr>
          </a:p>
          <a:p>
            <a:pPr marL="1508643" algn="r" eaLnBrk="0" hangingPunct="0"/>
            <a:r>
              <a:rPr lang="en-US" sz="1995" dirty="0" err="1">
                <a:solidFill>
                  <a:schemeClr val="bg1"/>
                </a:solidFill>
                <a:latin typeface="Calibri" pitchFamily="34" charset="0"/>
              </a:rPr>
              <a:t>CodeGirls</a:t>
            </a:r>
            <a:endParaRPr lang="en-US" sz="1995" dirty="0">
              <a:solidFill>
                <a:schemeClr val="bg1"/>
              </a:solidFill>
              <a:latin typeface="Calibri" pitchFamily="34" charset="0"/>
            </a:endParaRPr>
          </a:p>
          <a:p>
            <a:pPr marL="1508643" algn="r" eaLnBrk="0" hangingPunct="0"/>
            <a:r>
              <a:rPr lang="en-US" sz="1995" dirty="0">
                <a:solidFill>
                  <a:schemeClr val="bg1"/>
                </a:solidFill>
                <a:latin typeface="Calibri" pitchFamily="34" charset="0"/>
              </a:rPr>
              <a:t>STEM</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108760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6386"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4" name="object 4"/>
          <p:cNvSpPr txBox="1"/>
          <p:nvPr/>
        </p:nvSpPr>
        <p:spPr>
          <a:xfrm>
            <a:off x="1430723"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dirty="0">
              <a:latin typeface="Tahoma"/>
              <a:cs typeface="Tahoma"/>
            </a:endParaRPr>
          </a:p>
        </p:txBody>
      </p:sp>
      <p:sp>
        <p:nvSpPr>
          <p:cNvPr id="16388" name="object 5"/>
          <p:cNvSpPr>
            <a:spLocks/>
          </p:cNvSpPr>
          <p:nvPr/>
        </p:nvSpPr>
        <p:spPr bwMode="auto">
          <a:xfrm>
            <a:off x="2282642" y="5286015"/>
            <a:ext cx="3836391" cy="1570546"/>
          </a:xfrm>
          <a:custGeom>
            <a:avLst/>
            <a:gdLst/>
            <a:ahLst/>
            <a:cxnLst>
              <a:cxn ang="0">
                <a:pos x="4231005" y="1731263"/>
              </a:cxn>
              <a:cxn ang="0">
                <a:pos x="4231005" y="0"/>
              </a:cxn>
              <a:cxn ang="0">
                <a:pos x="0" y="0"/>
              </a:cxn>
              <a:cxn ang="0">
                <a:pos x="0" y="1731263"/>
              </a:cxn>
              <a:cxn ang="0">
                <a:pos x="4231005" y="1731263"/>
              </a:cxn>
            </a:cxnLst>
            <a:rect l="0" t="0" r="r" b="b"/>
            <a:pathLst>
              <a:path w="4231005" h="1731645">
                <a:moveTo>
                  <a:pt x="4231005" y="1731263"/>
                </a:moveTo>
                <a:lnTo>
                  <a:pt x="4231005" y="0"/>
                </a:lnTo>
                <a:lnTo>
                  <a:pt x="0" y="0"/>
                </a:lnTo>
                <a:lnTo>
                  <a:pt x="0" y="1731263"/>
                </a:lnTo>
                <a:lnTo>
                  <a:pt x="4231005" y="1731263"/>
                </a:lnTo>
                <a:close/>
              </a:path>
            </a:pathLst>
          </a:custGeom>
          <a:solidFill>
            <a:srgbClr val="666699">
              <a:alpha val="85881"/>
            </a:srgbClr>
          </a:solidFill>
          <a:ln w="9525">
            <a:noFill/>
            <a:round/>
            <a:headEnd/>
            <a:tailEnd/>
          </a:ln>
        </p:spPr>
        <p:txBody>
          <a:bodyPr lIns="0" tIns="0" rIns="0" bIns="0"/>
          <a:lstStyle/>
          <a:p>
            <a:endParaRPr lang="el-GR" sz="1632"/>
          </a:p>
        </p:txBody>
      </p:sp>
      <p:sp>
        <p:nvSpPr>
          <p:cNvPr id="6" name="object 6"/>
          <p:cNvSpPr>
            <a:spLocks/>
          </p:cNvSpPr>
          <p:nvPr/>
        </p:nvSpPr>
        <p:spPr bwMode="auto">
          <a:xfrm>
            <a:off x="2403537" y="5307621"/>
            <a:ext cx="3800403" cy="485473"/>
          </a:xfrm>
          <a:prstGeom prst="rect">
            <a:avLst/>
          </a:prstGeom>
          <a:noFill/>
          <a:ln w="9525">
            <a:noFill/>
            <a:miter lim="800000"/>
            <a:headEnd/>
            <a:tailEnd/>
          </a:ln>
        </p:spPr>
        <p:txBody>
          <a:bodyPr lIns="0" tIns="10941" rIns="0" bIns="0">
            <a:spAutoFit/>
          </a:bodyPr>
          <a:lstStyle/>
          <a:p>
            <a:pPr marL="11516">
              <a:spcBef>
                <a:spcPts val="91"/>
              </a:spcBef>
            </a:pPr>
            <a:r>
              <a:rPr lang="en-US" sz="3083" b="1" dirty="0">
                <a:solidFill>
                  <a:schemeClr val="bg1"/>
                </a:solidFill>
                <a:latin typeface="Calibri" pitchFamily="34" charset="0"/>
              </a:rPr>
              <a:t>Let’s… get smarter!</a:t>
            </a:r>
            <a:endParaRPr lang="el-GR" sz="3083" b="1" dirty="0">
              <a:solidFill>
                <a:schemeClr val="bg1"/>
              </a:solidFill>
              <a:latin typeface="Calibri" pitchFamily="34" charset="0"/>
            </a:endParaRPr>
          </a:p>
        </p:txBody>
      </p:sp>
      <p:sp>
        <p:nvSpPr>
          <p:cNvPr id="2" name="object 6"/>
          <p:cNvSpPr>
            <a:spLocks/>
          </p:cNvSpPr>
          <p:nvPr/>
        </p:nvSpPr>
        <p:spPr bwMode="auto">
          <a:xfrm>
            <a:off x="2433794" y="5847439"/>
            <a:ext cx="3593108" cy="625062"/>
          </a:xfrm>
          <a:prstGeom prst="rect">
            <a:avLst/>
          </a:prstGeom>
          <a:noFill/>
          <a:ln w="9525">
            <a:noFill/>
            <a:miter lim="800000"/>
            <a:headEnd/>
            <a:tailEnd/>
          </a:ln>
        </p:spPr>
        <p:txBody>
          <a:bodyPr lIns="0" tIns="10941" rIns="0" bIns="0">
            <a:spAutoFit/>
          </a:bodyPr>
          <a:lstStyle/>
          <a:p>
            <a:pPr marL="11516" eaLnBrk="0" hangingPunct="0"/>
            <a:r>
              <a:rPr lang="en-US" sz="1995" dirty="0">
                <a:solidFill>
                  <a:schemeClr val="bg1"/>
                </a:solidFill>
                <a:latin typeface="Calibri" pitchFamily="34" charset="0"/>
              </a:rPr>
              <a:t>The Smart </a:t>
            </a:r>
            <a:r>
              <a:rPr lang="en-US" sz="1995" dirty="0" err="1">
                <a:solidFill>
                  <a:schemeClr val="bg1"/>
                </a:solidFill>
                <a:latin typeface="Calibri" pitchFamily="34" charset="0"/>
              </a:rPr>
              <a:t>Trikala</a:t>
            </a:r>
            <a:r>
              <a:rPr lang="en-US" sz="1995" dirty="0">
                <a:solidFill>
                  <a:schemeClr val="bg1"/>
                </a:solidFill>
                <a:latin typeface="Calibri" pitchFamily="34" charset="0"/>
              </a:rPr>
              <a:t> project was launched in </a:t>
            </a:r>
            <a:r>
              <a:rPr lang="el-GR" sz="1995" dirty="0">
                <a:solidFill>
                  <a:schemeClr val="bg1"/>
                </a:solidFill>
                <a:latin typeface="Calibri" pitchFamily="34" charset="0"/>
              </a:rPr>
              <a:t>29/06/</a:t>
            </a:r>
            <a:r>
              <a:rPr lang="el-GR" sz="1995" dirty="0" smtClean="0">
                <a:solidFill>
                  <a:schemeClr val="bg1"/>
                </a:solidFill>
                <a:latin typeface="Calibri" pitchFamily="34" charset="0"/>
              </a:rPr>
              <a:t>2017</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4009628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7410" name="object 3"/>
          <p:cNvSpPr>
            <a:spLocks/>
          </p:cNvSpPr>
          <p:nvPr/>
        </p:nvSpPr>
        <p:spPr bwMode="auto">
          <a:xfrm>
            <a:off x="9953985"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4" name="object 4"/>
          <p:cNvSpPr txBox="1"/>
          <p:nvPr/>
        </p:nvSpPr>
        <p:spPr>
          <a:xfrm>
            <a:off x="10034836" y="3912598"/>
            <a:ext cx="558166" cy="2764505"/>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17412" name="object 5"/>
          <p:cNvSpPr>
            <a:spLocks/>
          </p:cNvSpPr>
          <p:nvPr/>
        </p:nvSpPr>
        <p:spPr bwMode="auto">
          <a:xfrm>
            <a:off x="6938141" y="4975073"/>
            <a:ext cx="2913637" cy="1762005"/>
          </a:xfrm>
          <a:custGeom>
            <a:avLst/>
            <a:gdLst/>
            <a:ahLst/>
            <a:cxnLst>
              <a:cxn ang="0">
                <a:pos x="0" y="1943100"/>
              </a:cxn>
              <a:cxn ang="0">
                <a:pos x="3316604" y="1943100"/>
              </a:cxn>
              <a:cxn ang="0">
                <a:pos x="3316604" y="0"/>
              </a:cxn>
              <a:cxn ang="0">
                <a:pos x="0" y="0"/>
              </a:cxn>
              <a:cxn ang="0">
                <a:pos x="0" y="1943100"/>
              </a:cxn>
            </a:cxnLst>
            <a:rect l="0" t="0" r="r" b="b"/>
            <a:pathLst>
              <a:path w="3316604" h="1943100">
                <a:moveTo>
                  <a:pt x="0" y="1943100"/>
                </a:moveTo>
                <a:lnTo>
                  <a:pt x="3316604" y="1943100"/>
                </a:lnTo>
                <a:lnTo>
                  <a:pt x="3316604" y="0"/>
                </a:lnTo>
                <a:lnTo>
                  <a:pt x="0" y="0"/>
                </a:lnTo>
                <a:lnTo>
                  <a:pt x="0" y="1943100"/>
                </a:lnTo>
                <a:close/>
              </a:path>
            </a:pathLst>
          </a:custGeom>
          <a:solidFill>
            <a:srgbClr val="99CC00">
              <a:alpha val="85881"/>
            </a:srgbClr>
          </a:solidFill>
          <a:ln w="9525">
            <a:noFill/>
            <a:round/>
            <a:headEnd/>
            <a:tailEnd/>
          </a:ln>
        </p:spPr>
        <p:txBody>
          <a:bodyPr lIns="0" tIns="0" rIns="0" bIns="0"/>
          <a:lstStyle/>
          <a:p>
            <a:endParaRPr lang="el-GR" sz="1632"/>
          </a:p>
        </p:txBody>
      </p:sp>
      <p:sp>
        <p:nvSpPr>
          <p:cNvPr id="6" name="object 6"/>
          <p:cNvSpPr>
            <a:spLocks/>
          </p:cNvSpPr>
          <p:nvPr/>
        </p:nvSpPr>
        <p:spPr bwMode="auto">
          <a:xfrm>
            <a:off x="5957804" y="5087358"/>
            <a:ext cx="3800403" cy="1099487"/>
          </a:xfrm>
          <a:prstGeom prst="rect">
            <a:avLst/>
          </a:prstGeom>
          <a:noFill/>
          <a:ln w="9525">
            <a:noFill/>
            <a:miter lim="800000"/>
            <a:headEnd/>
            <a:tailEnd/>
          </a:ln>
        </p:spPr>
        <p:txBody>
          <a:bodyPr lIns="0" tIns="10941" rIns="0" bIns="0">
            <a:spAutoFit/>
          </a:bodyPr>
          <a:lstStyle/>
          <a:p>
            <a:pPr marL="11516" algn="r" eaLnBrk="0" hangingPunct="0"/>
            <a:r>
              <a:rPr lang="en-US" sz="3083" b="1" dirty="0">
                <a:solidFill>
                  <a:srgbClr val="D6FCC8"/>
                </a:solidFill>
                <a:latin typeface="Calibri" pitchFamily="34" charset="0"/>
              </a:rPr>
              <a:t>Walk in the city</a:t>
            </a:r>
            <a:r>
              <a:rPr lang="el-GR" sz="3083" b="1" dirty="0">
                <a:solidFill>
                  <a:srgbClr val="D6FCC8"/>
                </a:solidFill>
                <a:latin typeface="Calibri" pitchFamily="34" charset="0"/>
              </a:rPr>
              <a:t>!</a:t>
            </a:r>
            <a:r>
              <a:rPr lang="en-US" sz="3083" b="1" dirty="0">
                <a:solidFill>
                  <a:srgbClr val="D6FCC8"/>
                </a:solidFill>
                <a:latin typeface="Calibri" pitchFamily="34" charset="0"/>
              </a:rPr>
              <a:t/>
            </a:r>
            <a:br>
              <a:rPr lang="en-US" sz="3083" b="1" dirty="0">
                <a:solidFill>
                  <a:srgbClr val="D6FCC8"/>
                </a:solidFill>
                <a:latin typeface="Calibri" pitchFamily="34" charset="0"/>
              </a:rPr>
            </a:br>
            <a:r>
              <a:rPr lang="en-US" sz="1995" dirty="0">
                <a:solidFill>
                  <a:schemeClr val="bg1"/>
                </a:solidFill>
                <a:latin typeface="Calibri" pitchFamily="34" charset="0"/>
              </a:rPr>
              <a:t>Free </a:t>
            </a:r>
            <a:r>
              <a:rPr lang="en-US" sz="1995" dirty="0" err="1">
                <a:solidFill>
                  <a:schemeClr val="bg1"/>
                </a:solidFill>
                <a:latin typeface="Calibri" pitchFamily="34" charset="0"/>
              </a:rPr>
              <a:t>WiFi</a:t>
            </a:r>
            <a:r>
              <a:rPr lang="en-US" sz="1995" dirty="0">
                <a:solidFill>
                  <a:schemeClr val="bg1"/>
                </a:solidFill>
                <a:latin typeface="Calibri" pitchFamily="34" charset="0"/>
              </a:rPr>
              <a:t> (Cisco APP)</a:t>
            </a:r>
            <a:br>
              <a:rPr lang="en-US" sz="1995" dirty="0">
                <a:solidFill>
                  <a:schemeClr val="bg1"/>
                </a:solidFill>
                <a:latin typeface="Calibri" pitchFamily="34" charset="0"/>
              </a:rPr>
            </a:br>
            <a:r>
              <a:rPr lang="en-US" sz="1995" dirty="0">
                <a:solidFill>
                  <a:schemeClr val="bg1"/>
                </a:solidFill>
                <a:latin typeface="Calibri" pitchFamily="34" charset="0"/>
              </a:rPr>
              <a:t>Open Mall application</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2835363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object 2"/>
          <p:cNvSpPr>
            <a:spLocks/>
          </p:cNvSpPr>
          <p:nvPr/>
        </p:nvSpPr>
        <p:spPr bwMode="auto">
          <a:xfrm>
            <a:off x="1247607" y="0"/>
            <a:ext cx="3109421" cy="3316715"/>
          </a:xfrm>
          <a:custGeom>
            <a:avLst/>
            <a:gdLst/>
            <a:ahLst/>
            <a:cxnLst>
              <a:cxn ang="0">
                <a:pos x="0" y="3657599"/>
              </a:cxn>
              <a:cxn ang="0">
                <a:pos x="3429000" y="3657599"/>
              </a:cxn>
              <a:cxn ang="0">
                <a:pos x="3429000" y="0"/>
              </a:cxn>
              <a:cxn ang="0">
                <a:pos x="0" y="0"/>
              </a:cxn>
              <a:cxn ang="0">
                <a:pos x="0" y="3657599"/>
              </a:cxn>
            </a:cxnLst>
            <a:rect l="0" t="0" r="r" b="b"/>
            <a:pathLst>
              <a:path w="3429000" h="3657600">
                <a:moveTo>
                  <a:pt x="0" y="3657599"/>
                </a:moveTo>
                <a:lnTo>
                  <a:pt x="3429000" y="3657599"/>
                </a:lnTo>
                <a:lnTo>
                  <a:pt x="3429000" y="0"/>
                </a:lnTo>
                <a:lnTo>
                  <a:pt x="0" y="0"/>
                </a:lnTo>
                <a:lnTo>
                  <a:pt x="0" y="3657599"/>
                </a:lnTo>
                <a:close/>
              </a:path>
            </a:pathLst>
          </a:custGeom>
          <a:solidFill>
            <a:srgbClr val="F59209"/>
          </a:solidFill>
          <a:ln w="9525">
            <a:noFill/>
            <a:round/>
            <a:headEnd/>
            <a:tailEnd/>
          </a:ln>
        </p:spPr>
        <p:txBody>
          <a:bodyPr lIns="0" tIns="0" rIns="0" bIns="0"/>
          <a:lstStyle/>
          <a:p>
            <a:endParaRPr lang="el-GR" sz="1632"/>
          </a:p>
        </p:txBody>
      </p:sp>
      <p:sp>
        <p:nvSpPr>
          <p:cNvPr id="3" name="object 3"/>
          <p:cNvSpPr txBox="1"/>
          <p:nvPr/>
        </p:nvSpPr>
        <p:spPr>
          <a:xfrm>
            <a:off x="1767284" y="1154516"/>
            <a:ext cx="2314791" cy="1324869"/>
          </a:xfrm>
          <a:prstGeom prst="rect">
            <a:avLst/>
          </a:prstGeom>
        </p:spPr>
        <p:txBody>
          <a:bodyPr lIns="0" tIns="10941" rIns="0" bIns="0">
            <a:spAutoFit/>
          </a:bodyPr>
          <a:lstStyle/>
          <a:p>
            <a:pPr marL="11516">
              <a:spcBef>
                <a:spcPts val="91"/>
              </a:spcBef>
            </a:pPr>
            <a:r>
              <a:rPr lang="el-GR" sz="6348" b="1" dirty="0">
                <a:solidFill>
                  <a:srgbClr val="FFFF99"/>
                </a:solidFill>
                <a:latin typeface="Tahoma" pitchFamily="34" charset="0"/>
              </a:rPr>
              <a:t>2004</a:t>
            </a:r>
            <a:endParaRPr lang="el-GR" sz="6348" dirty="0">
              <a:latin typeface="Tahoma" pitchFamily="34" charset="0"/>
            </a:endParaRPr>
          </a:p>
          <a:p>
            <a:pPr marL="11516" algn="ctr">
              <a:lnSpc>
                <a:spcPct val="101000"/>
              </a:lnSpc>
              <a:spcBef>
                <a:spcPts val="45"/>
              </a:spcBef>
            </a:pPr>
            <a:r>
              <a:rPr lang="en-US" sz="2358" dirty="0">
                <a:solidFill>
                  <a:srgbClr val="FFFF99"/>
                </a:solidFill>
                <a:latin typeface="Tahoma" pitchFamily="34" charset="0"/>
              </a:rPr>
              <a:t>started</a:t>
            </a:r>
            <a:endParaRPr lang="el-GR" sz="2358" dirty="0">
              <a:latin typeface="Tahoma" pitchFamily="34" charset="0"/>
            </a:endParaRPr>
          </a:p>
        </p:txBody>
      </p:sp>
      <p:sp>
        <p:nvSpPr>
          <p:cNvPr id="18435" name="object 4"/>
          <p:cNvSpPr>
            <a:spLocks/>
          </p:cNvSpPr>
          <p:nvPr/>
        </p:nvSpPr>
        <p:spPr bwMode="auto">
          <a:xfrm>
            <a:off x="1247607" y="3221706"/>
            <a:ext cx="3109421" cy="3636295"/>
          </a:xfrm>
          <a:custGeom>
            <a:avLst/>
            <a:gdLst/>
            <a:ahLst/>
            <a:cxnLst>
              <a:cxn ang="0">
                <a:pos x="3429000" y="3902963"/>
              </a:cxn>
              <a:cxn ang="0">
                <a:pos x="3429000" y="0"/>
              </a:cxn>
              <a:cxn ang="0">
                <a:pos x="0" y="0"/>
              </a:cxn>
              <a:cxn ang="0">
                <a:pos x="0" y="3902963"/>
              </a:cxn>
              <a:cxn ang="0">
                <a:pos x="3429000" y="3902963"/>
              </a:cxn>
            </a:cxnLst>
            <a:rect l="0" t="0" r="r" b="b"/>
            <a:pathLst>
              <a:path w="3429000" h="3903345">
                <a:moveTo>
                  <a:pt x="3429000" y="3902963"/>
                </a:moveTo>
                <a:lnTo>
                  <a:pt x="3429000" y="0"/>
                </a:lnTo>
                <a:lnTo>
                  <a:pt x="0" y="0"/>
                </a:lnTo>
                <a:lnTo>
                  <a:pt x="0" y="3902963"/>
                </a:lnTo>
                <a:lnTo>
                  <a:pt x="3429000" y="3902963"/>
                </a:lnTo>
                <a:close/>
              </a:path>
            </a:pathLst>
          </a:custGeom>
          <a:solidFill>
            <a:srgbClr val="F59209"/>
          </a:solidFill>
          <a:ln w="9525">
            <a:noFill/>
            <a:round/>
            <a:headEnd/>
            <a:tailEnd/>
          </a:ln>
        </p:spPr>
        <p:txBody>
          <a:bodyPr lIns="0" tIns="0" rIns="0" bIns="0"/>
          <a:lstStyle/>
          <a:p>
            <a:endParaRPr lang="el-GR" sz="1632"/>
          </a:p>
        </p:txBody>
      </p:sp>
      <p:sp>
        <p:nvSpPr>
          <p:cNvPr id="5" name="object 5"/>
          <p:cNvSpPr txBox="1"/>
          <p:nvPr/>
        </p:nvSpPr>
        <p:spPr>
          <a:xfrm>
            <a:off x="1885296" y="3912688"/>
            <a:ext cx="1943402" cy="1363598"/>
          </a:xfrm>
          <a:prstGeom prst="rect">
            <a:avLst/>
          </a:prstGeom>
        </p:spPr>
        <p:txBody>
          <a:bodyPr wrap="square" lIns="0" tIns="10941" rIns="0" bIns="0">
            <a:spAutoFit/>
          </a:bodyPr>
          <a:lstStyle/>
          <a:p>
            <a:pPr algn="ctr">
              <a:spcBef>
                <a:spcPts val="91"/>
              </a:spcBef>
            </a:pPr>
            <a:r>
              <a:rPr lang="el-GR" sz="6348" b="1" dirty="0">
                <a:solidFill>
                  <a:srgbClr val="FFFF99"/>
                </a:solidFill>
                <a:latin typeface="Tahoma" pitchFamily="34" charset="0"/>
              </a:rPr>
              <a:t>570</a:t>
            </a:r>
            <a:endParaRPr lang="el-GR" sz="6348" dirty="0">
              <a:latin typeface="Tahoma" pitchFamily="34" charset="0"/>
            </a:endParaRPr>
          </a:p>
          <a:p>
            <a:pPr algn="ctr">
              <a:spcBef>
                <a:spcPts val="80"/>
              </a:spcBef>
            </a:pPr>
            <a:r>
              <a:rPr lang="en-US" sz="2358" dirty="0">
                <a:solidFill>
                  <a:srgbClr val="FFFF99"/>
                </a:solidFill>
                <a:latin typeface="Tahoma" pitchFamily="34" charset="0"/>
              </a:rPr>
              <a:t>Users per day</a:t>
            </a:r>
            <a:endParaRPr lang="el-GR" sz="2358" dirty="0">
              <a:latin typeface="Tahoma" pitchFamily="34" charset="0"/>
            </a:endParaRPr>
          </a:p>
        </p:txBody>
      </p:sp>
      <p:sp>
        <p:nvSpPr>
          <p:cNvPr id="18437" name="object 6"/>
          <p:cNvSpPr>
            <a:spLocks/>
          </p:cNvSpPr>
          <p:nvPr/>
        </p:nvSpPr>
        <p:spPr bwMode="auto">
          <a:xfrm>
            <a:off x="8295627" y="0"/>
            <a:ext cx="2648766" cy="3213068"/>
          </a:xfrm>
          <a:custGeom>
            <a:avLst/>
            <a:gdLst/>
            <a:ahLst/>
            <a:cxnLst>
              <a:cxn ang="0">
                <a:pos x="0" y="3543299"/>
              </a:cxn>
              <a:cxn ang="0">
                <a:pos x="2919983" y="3543299"/>
              </a:cxn>
              <a:cxn ang="0">
                <a:pos x="2919983" y="0"/>
              </a:cxn>
              <a:cxn ang="0">
                <a:pos x="0" y="0"/>
              </a:cxn>
              <a:cxn ang="0">
                <a:pos x="0" y="3543299"/>
              </a:cxn>
            </a:cxnLst>
            <a:rect l="0" t="0" r="r" b="b"/>
            <a:pathLst>
              <a:path w="2920365" h="3543300">
                <a:moveTo>
                  <a:pt x="0" y="3543299"/>
                </a:moveTo>
                <a:lnTo>
                  <a:pt x="2919983" y="3543299"/>
                </a:lnTo>
                <a:lnTo>
                  <a:pt x="2919983" y="0"/>
                </a:lnTo>
                <a:lnTo>
                  <a:pt x="0" y="0"/>
                </a:lnTo>
                <a:lnTo>
                  <a:pt x="0" y="3543299"/>
                </a:lnTo>
                <a:close/>
              </a:path>
            </a:pathLst>
          </a:custGeom>
          <a:solidFill>
            <a:srgbClr val="F59209"/>
          </a:solidFill>
          <a:ln w="9525">
            <a:noFill/>
            <a:round/>
            <a:headEnd/>
            <a:tailEnd/>
          </a:ln>
        </p:spPr>
        <p:txBody>
          <a:bodyPr lIns="0" tIns="0" rIns="0" bIns="0"/>
          <a:lstStyle/>
          <a:p>
            <a:endParaRPr lang="el-GR" sz="1632"/>
          </a:p>
        </p:txBody>
      </p:sp>
      <p:sp>
        <p:nvSpPr>
          <p:cNvPr id="7" name="object 7"/>
          <p:cNvSpPr txBox="1"/>
          <p:nvPr/>
        </p:nvSpPr>
        <p:spPr>
          <a:xfrm>
            <a:off x="8537472" y="1154517"/>
            <a:ext cx="2144924" cy="1363598"/>
          </a:xfrm>
          <a:prstGeom prst="rect">
            <a:avLst/>
          </a:prstGeom>
        </p:spPr>
        <p:txBody>
          <a:bodyPr lIns="0" tIns="10941" rIns="0" bIns="0">
            <a:spAutoFit/>
          </a:bodyPr>
          <a:lstStyle/>
          <a:p>
            <a:pPr algn="ctr">
              <a:spcBef>
                <a:spcPts val="91"/>
              </a:spcBef>
            </a:pPr>
            <a:r>
              <a:rPr lang="el-GR" sz="6348" b="1" dirty="0">
                <a:solidFill>
                  <a:srgbClr val="FFFF99"/>
                </a:solidFill>
                <a:latin typeface="Tahoma" pitchFamily="34" charset="0"/>
              </a:rPr>
              <a:t>35</a:t>
            </a:r>
            <a:endParaRPr lang="el-GR" sz="6348" dirty="0">
              <a:latin typeface="Tahoma" pitchFamily="34" charset="0"/>
            </a:endParaRPr>
          </a:p>
          <a:p>
            <a:pPr algn="ctr">
              <a:spcBef>
                <a:spcPts val="80"/>
              </a:spcBef>
            </a:pPr>
            <a:r>
              <a:rPr lang="en-US" sz="2358" dirty="0">
                <a:solidFill>
                  <a:srgbClr val="FFFF99"/>
                </a:solidFill>
                <a:latin typeface="Tahoma" pitchFamily="34" charset="0"/>
              </a:rPr>
              <a:t>G</a:t>
            </a:r>
            <a:r>
              <a:rPr lang="el-GR" sz="2358" dirty="0">
                <a:solidFill>
                  <a:srgbClr val="FFFF99"/>
                </a:solidFill>
                <a:latin typeface="Tahoma" pitchFamily="34" charset="0"/>
              </a:rPr>
              <a:t>b</a:t>
            </a:r>
            <a:r>
              <a:rPr lang="en-US" sz="2358" dirty="0">
                <a:solidFill>
                  <a:srgbClr val="FFFF99"/>
                </a:solidFill>
                <a:latin typeface="Tahoma" pitchFamily="34" charset="0"/>
              </a:rPr>
              <a:t> per day</a:t>
            </a:r>
            <a:endParaRPr lang="el-GR" sz="2358" dirty="0">
              <a:latin typeface="Tahoma" pitchFamily="34" charset="0"/>
            </a:endParaRPr>
          </a:p>
        </p:txBody>
      </p:sp>
      <p:sp>
        <p:nvSpPr>
          <p:cNvPr id="18439" name="object 8"/>
          <p:cNvSpPr>
            <a:spLocks/>
          </p:cNvSpPr>
          <p:nvPr/>
        </p:nvSpPr>
        <p:spPr bwMode="auto">
          <a:xfrm>
            <a:off x="8295627" y="3214508"/>
            <a:ext cx="2648766" cy="3643492"/>
          </a:xfrm>
          <a:custGeom>
            <a:avLst/>
            <a:gdLst/>
            <a:ahLst/>
            <a:cxnLst>
              <a:cxn ang="0">
                <a:pos x="0" y="4017263"/>
              </a:cxn>
              <a:cxn ang="0">
                <a:pos x="2919983" y="4017263"/>
              </a:cxn>
              <a:cxn ang="0">
                <a:pos x="2919983" y="0"/>
              </a:cxn>
              <a:cxn ang="0">
                <a:pos x="0" y="0"/>
              </a:cxn>
              <a:cxn ang="0">
                <a:pos x="0" y="4017263"/>
              </a:cxn>
            </a:cxnLst>
            <a:rect l="0" t="0" r="r" b="b"/>
            <a:pathLst>
              <a:path w="2920365" h="4017645">
                <a:moveTo>
                  <a:pt x="0" y="4017263"/>
                </a:moveTo>
                <a:lnTo>
                  <a:pt x="2919983" y="4017263"/>
                </a:lnTo>
                <a:lnTo>
                  <a:pt x="2919983" y="0"/>
                </a:lnTo>
                <a:lnTo>
                  <a:pt x="0" y="0"/>
                </a:lnTo>
                <a:lnTo>
                  <a:pt x="0" y="4017263"/>
                </a:lnTo>
                <a:close/>
              </a:path>
            </a:pathLst>
          </a:custGeom>
          <a:solidFill>
            <a:srgbClr val="F59209"/>
          </a:solidFill>
          <a:ln w="9525">
            <a:noFill/>
            <a:round/>
            <a:headEnd/>
            <a:tailEnd/>
          </a:ln>
        </p:spPr>
        <p:txBody>
          <a:bodyPr lIns="0" tIns="0" rIns="0" bIns="0"/>
          <a:lstStyle/>
          <a:p>
            <a:endParaRPr lang="el-GR" sz="1632"/>
          </a:p>
        </p:txBody>
      </p:sp>
      <p:sp>
        <p:nvSpPr>
          <p:cNvPr id="9" name="object 9"/>
          <p:cNvSpPr txBox="1"/>
          <p:nvPr/>
        </p:nvSpPr>
        <p:spPr>
          <a:xfrm>
            <a:off x="8998126" y="3912688"/>
            <a:ext cx="1167473" cy="1713630"/>
          </a:xfrm>
          <a:prstGeom prst="rect">
            <a:avLst/>
          </a:prstGeom>
        </p:spPr>
        <p:txBody>
          <a:bodyPr lIns="0" tIns="10941" rIns="0" bIns="0">
            <a:spAutoFit/>
          </a:bodyPr>
          <a:lstStyle/>
          <a:p>
            <a:pPr algn="ctr">
              <a:spcBef>
                <a:spcPts val="91"/>
              </a:spcBef>
            </a:pPr>
            <a:r>
              <a:rPr lang="el-GR" sz="6348" b="1" dirty="0">
                <a:solidFill>
                  <a:srgbClr val="FFFF99"/>
                </a:solidFill>
                <a:latin typeface="Tahoma" pitchFamily="34" charset="0"/>
              </a:rPr>
              <a:t>65</a:t>
            </a:r>
            <a:r>
              <a:rPr lang="en-US" sz="2358" dirty="0">
                <a:solidFill>
                  <a:srgbClr val="FFFF99"/>
                </a:solidFill>
                <a:latin typeface="Tahoma" pitchFamily="34" charset="0"/>
              </a:rPr>
              <a:t>Access points</a:t>
            </a:r>
            <a:endParaRPr lang="el-GR" sz="2358" dirty="0">
              <a:latin typeface="Tahoma" pitchFamily="34" charset="0"/>
            </a:endParaRPr>
          </a:p>
        </p:txBody>
      </p:sp>
      <p:sp>
        <p:nvSpPr>
          <p:cNvPr id="18441" name="object 10"/>
          <p:cNvSpPr>
            <a:spLocks/>
          </p:cNvSpPr>
          <p:nvPr/>
        </p:nvSpPr>
        <p:spPr bwMode="auto">
          <a:xfrm>
            <a:off x="4357028" y="0"/>
            <a:ext cx="3938599" cy="6856561"/>
          </a:xfrm>
          <a:custGeom>
            <a:avLst/>
            <a:gdLst/>
            <a:ahLst/>
            <a:cxnLst>
              <a:cxn ang="0">
                <a:pos x="4343400" y="7560563"/>
              </a:cxn>
              <a:cxn ang="0">
                <a:pos x="4343400" y="0"/>
              </a:cxn>
              <a:cxn ang="0">
                <a:pos x="0" y="0"/>
              </a:cxn>
              <a:cxn ang="0">
                <a:pos x="0" y="7560563"/>
              </a:cxn>
              <a:cxn ang="0">
                <a:pos x="4343400" y="7560563"/>
              </a:cxn>
            </a:cxnLst>
            <a:rect l="0" t="0" r="r" b="b"/>
            <a:pathLst>
              <a:path w="4343400" h="7560945">
                <a:moveTo>
                  <a:pt x="4343400" y="7560563"/>
                </a:moveTo>
                <a:lnTo>
                  <a:pt x="4343400" y="0"/>
                </a:lnTo>
                <a:lnTo>
                  <a:pt x="0" y="0"/>
                </a:lnTo>
                <a:lnTo>
                  <a:pt x="0" y="7560563"/>
                </a:lnTo>
                <a:lnTo>
                  <a:pt x="4343400" y="7560563"/>
                </a:lnTo>
                <a:close/>
              </a:path>
            </a:pathLst>
          </a:custGeom>
          <a:solidFill>
            <a:srgbClr val="F59209"/>
          </a:solidFill>
          <a:ln w="9525">
            <a:noFill/>
            <a:round/>
            <a:headEnd/>
            <a:tailEnd/>
          </a:ln>
        </p:spPr>
        <p:txBody>
          <a:bodyPr lIns="0" tIns="0" rIns="0" bIns="0"/>
          <a:lstStyle/>
          <a:p>
            <a:endParaRPr lang="el-GR" sz="1632"/>
          </a:p>
        </p:txBody>
      </p:sp>
      <p:sp>
        <p:nvSpPr>
          <p:cNvPr id="11" name="object 11"/>
          <p:cNvSpPr>
            <a:spLocks noGrp="1"/>
          </p:cNvSpPr>
          <p:nvPr>
            <p:ph type="title"/>
          </p:nvPr>
        </p:nvSpPr>
        <p:spPr>
          <a:xfrm>
            <a:off x="3746660" y="526875"/>
            <a:ext cx="4422287" cy="1620929"/>
          </a:xfrm>
        </p:spPr>
        <p:txBody>
          <a:bodyPr>
            <a:normAutofit fontScale="90000"/>
          </a:bodyPr>
          <a:lstStyle/>
          <a:p>
            <a:pPr marL="765838">
              <a:lnSpc>
                <a:spcPct val="101000"/>
              </a:lnSpc>
              <a:spcBef>
                <a:spcPts val="45"/>
              </a:spcBef>
            </a:pPr>
            <a:r>
              <a:rPr lang="en-US" sz="8161">
                <a:latin typeface="Verdana" pitchFamily="34" charset="0"/>
              </a:rPr>
              <a:t>5</a:t>
            </a:r>
            <a:r>
              <a:rPr lang="el-GR" sz="8161">
                <a:latin typeface="Verdana" pitchFamily="34" charset="0"/>
              </a:rPr>
              <a:t>0</a:t>
            </a:r>
            <a:r>
              <a:rPr lang="el-GR" sz="2358">
                <a:latin typeface="Verdana" pitchFamily="34" charset="0"/>
              </a:rPr>
              <a:t>Mbps</a:t>
            </a:r>
            <a:r>
              <a:rPr lang="en-US" sz="2358">
                <a:latin typeface="Verdana" pitchFamily="34" charset="0"/>
              </a:rPr>
              <a:t/>
            </a:r>
            <a:br>
              <a:rPr lang="en-US" sz="2358">
                <a:latin typeface="Verdana" pitchFamily="34" charset="0"/>
              </a:rPr>
            </a:br>
            <a:r>
              <a:rPr lang="el-GR" sz="2358">
                <a:latin typeface="Verdana" pitchFamily="34" charset="0"/>
              </a:rPr>
              <a:t>upload/download</a:t>
            </a:r>
          </a:p>
        </p:txBody>
      </p:sp>
      <p:sp>
        <p:nvSpPr>
          <p:cNvPr id="18443" name="object 12"/>
          <p:cNvSpPr>
            <a:spLocks noChangeArrowheads="1"/>
          </p:cNvSpPr>
          <p:nvPr/>
        </p:nvSpPr>
        <p:spPr bwMode="auto">
          <a:xfrm>
            <a:off x="4437643" y="2599821"/>
            <a:ext cx="3774491" cy="3773052"/>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Tree>
    <p:extLst>
      <p:ext uri="{BB962C8B-B14F-4D97-AF65-F5344CB8AC3E}">
        <p14:creationId xmlns:p14="http://schemas.microsoft.com/office/powerpoint/2010/main" val="3685227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19458" name="object 3"/>
          <p:cNvSpPr>
            <a:spLocks/>
          </p:cNvSpPr>
          <p:nvPr/>
        </p:nvSpPr>
        <p:spPr bwMode="auto">
          <a:xfrm>
            <a:off x="6808581" y="0"/>
            <a:ext cx="3018724" cy="2068619"/>
          </a:xfrm>
          <a:custGeom>
            <a:avLst/>
            <a:gdLst/>
            <a:ahLst/>
            <a:cxnLst>
              <a:cxn ang="0">
                <a:pos x="0" y="2971799"/>
              </a:cxn>
              <a:cxn ang="0">
                <a:pos x="2743200" y="2971799"/>
              </a:cxn>
              <a:cxn ang="0">
                <a:pos x="2743200" y="0"/>
              </a:cxn>
              <a:cxn ang="0">
                <a:pos x="0" y="0"/>
              </a:cxn>
              <a:cxn ang="0">
                <a:pos x="0" y="2971799"/>
              </a:cxn>
            </a:cxnLst>
            <a:rect l="0" t="0" r="r" b="b"/>
            <a:pathLst>
              <a:path w="2743200" h="2971800">
                <a:moveTo>
                  <a:pt x="0" y="2971799"/>
                </a:moveTo>
                <a:lnTo>
                  <a:pt x="2743200" y="2971799"/>
                </a:lnTo>
                <a:lnTo>
                  <a:pt x="2743200" y="0"/>
                </a:lnTo>
                <a:lnTo>
                  <a:pt x="0" y="0"/>
                </a:lnTo>
                <a:lnTo>
                  <a:pt x="0" y="2971799"/>
                </a:lnTo>
                <a:close/>
              </a:path>
            </a:pathLst>
          </a:custGeom>
          <a:solidFill>
            <a:srgbClr val="CC3399">
              <a:alpha val="89803"/>
            </a:srgbClr>
          </a:solidFill>
          <a:ln w="9525">
            <a:noFill/>
            <a:round/>
            <a:headEnd/>
            <a:tailEnd/>
          </a:ln>
        </p:spPr>
        <p:txBody>
          <a:bodyPr lIns="0" tIns="0" rIns="0" bIns="0"/>
          <a:lstStyle/>
          <a:p>
            <a:endParaRPr lang="el-GR" sz="1632"/>
          </a:p>
        </p:txBody>
      </p:sp>
      <p:sp>
        <p:nvSpPr>
          <p:cNvPr id="19461" name="object 6"/>
          <p:cNvSpPr>
            <a:spLocks/>
          </p:cNvSpPr>
          <p:nvPr/>
        </p:nvSpPr>
        <p:spPr bwMode="auto">
          <a:xfrm>
            <a:off x="9953985"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0034836"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6" name="object 6"/>
          <p:cNvSpPr>
            <a:spLocks/>
          </p:cNvSpPr>
          <p:nvPr/>
        </p:nvSpPr>
        <p:spPr bwMode="auto">
          <a:xfrm>
            <a:off x="6938141" y="116604"/>
            <a:ext cx="2681869" cy="1713502"/>
          </a:xfrm>
          <a:prstGeom prst="rect">
            <a:avLst/>
          </a:prstGeom>
          <a:noFill/>
          <a:ln w="9525">
            <a:noFill/>
            <a:miter lim="800000"/>
            <a:headEnd/>
            <a:tailEnd/>
          </a:ln>
        </p:spPr>
        <p:txBody>
          <a:bodyPr wrap="square" lIns="0" tIns="10941" rIns="0" bIns="0">
            <a:spAutoFit/>
          </a:bodyPr>
          <a:lstStyle/>
          <a:p>
            <a:pPr marL="11516" algn="r" eaLnBrk="0" hangingPunct="0"/>
            <a:r>
              <a:rPr lang="en-US" sz="3083" b="1" dirty="0">
                <a:solidFill>
                  <a:srgbClr val="E6E6E6"/>
                </a:solidFill>
                <a:latin typeface="Calibri" pitchFamily="34" charset="0"/>
              </a:rPr>
              <a:t>Walk in the city!</a:t>
            </a:r>
          </a:p>
          <a:p>
            <a:pPr marL="11516" algn="r" eaLnBrk="0" hangingPunct="0"/>
            <a:r>
              <a:rPr lang="en-US" sz="1995" dirty="0">
                <a:solidFill>
                  <a:schemeClr val="bg1"/>
                </a:solidFill>
                <a:latin typeface="Calibri" pitchFamily="34" charset="0"/>
              </a:rPr>
              <a:t>New LED street lighting with diming sensors</a:t>
            </a:r>
            <a:r>
              <a:rPr lang="el-GR" sz="1995" dirty="0">
                <a:solidFill>
                  <a:schemeClr val="bg1"/>
                </a:solidFill>
                <a:latin typeface="Calibri" pitchFamily="34" charset="0"/>
              </a:rPr>
              <a:t>.</a:t>
            </a:r>
            <a:br>
              <a:rPr lang="el-GR" sz="1995" dirty="0">
                <a:solidFill>
                  <a:schemeClr val="bg1"/>
                </a:solidFill>
                <a:latin typeface="Calibri" pitchFamily="34" charset="0"/>
              </a:rPr>
            </a:br>
            <a:r>
              <a:rPr lang="en-US" sz="1995" dirty="0">
                <a:solidFill>
                  <a:schemeClr val="bg1"/>
                </a:solidFill>
                <a:latin typeface="Calibri" pitchFamily="34" charset="0"/>
              </a:rPr>
              <a:t>Smart p</a:t>
            </a:r>
            <a:r>
              <a:rPr lang="el-GR" sz="1995" dirty="0" err="1">
                <a:solidFill>
                  <a:schemeClr val="bg1"/>
                </a:solidFill>
                <a:latin typeface="Calibri" pitchFamily="34" charset="0"/>
              </a:rPr>
              <a:t>arking</a:t>
            </a:r>
            <a:r>
              <a:rPr lang="en-US" sz="1995" dirty="0">
                <a:solidFill>
                  <a:schemeClr val="bg1"/>
                </a:solidFill>
                <a:latin typeface="Calibri" pitchFamily="34" charset="0"/>
              </a:rPr>
              <a:t> underground sensors</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410393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8" name="Picture 4" descr="TRIKALA"/>
          <p:cNvPicPr>
            <a:picLocks noChangeAspect="1" noChangeArrowheads="1"/>
          </p:cNvPicPr>
          <p:nvPr/>
        </p:nvPicPr>
        <p:blipFill>
          <a:blip r:embed="rId2">
            <a:lum contrast="-12000"/>
          </a:blip>
          <a:srcRect l="3223" r="3223"/>
          <a:stretch>
            <a:fillRect/>
          </a:stretch>
        </p:blipFill>
        <p:spPr bwMode="auto">
          <a:xfrm>
            <a:off x="1247607" y="-38868"/>
            <a:ext cx="9642445" cy="6896868"/>
          </a:xfrm>
          <a:prstGeom prst="rect">
            <a:avLst/>
          </a:prstGeom>
          <a:noFill/>
        </p:spPr>
      </p:pic>
      <p:sp>
        <p:nvSpPr>
          <p:cNvPr id="36869" name="object 3"/>
          <p:cNvSpPr>
            <a:spLocks/>
          </p:cNvSpPr>
          <p:nvPr/>
        </p:nvSpPr>
        <p:spPr bwMode="auto">
          <a:xfrm>
            <a:off x="1535516" y="250481"/>
            <a:ext cx="4145894" cy="3109421"/>
          </a:xfrm>
          <a:custGeom>
            <a:avLst/>
            <a:gdLst/>
            <a:ahLst/>
            <a:cxnLst>
              <a:cxn ang="0">
                <a:pos x="0" y="1143000"/>
              </a:cxn>
              <a:cxn ang="0">
                <a:pos x="9486900" y="1143000"/>
              </a:cxn>
              <a:cxn ang="0">
                <a:pos x="9486900" y="0"/>
              </a:cxn>
              <a:cxn ang="0">
                <a:pos x="0" y="0"/>
              </a:cxn>
              <a:cxn ang="0">
                <a:pos x="0" y="1143000"/>
              </a:cxn>
            </a:cxnLst>
            <a:rect l="0" t="0" r="r" b="b"/>
            <a:pathLst>
              <a:path w="9486900" h="1143000">
                <a:moveTo>
                  <a:pt x="0" y="1143000"/>
                </a:moveTo>
                <a:lnTo>
                  <a:pt x="9486900" y="1143000"/>
                </a:lnTo>
                <a:lnTo>
                  <a:pt x="9486900" y="0"/>
                </a:lnTo>
                <a:lnTo>
                  <a:pt x="0" y="0"/>
                </a:lnTo>
                <a:lnTo>
                  <a:pt x="0" y="1143000"/>
                </a:lnTo>
                <a:close/>
              </a:path>
            </a:pathLst>
          </a:custGeom>
          <a:solidFill>
            <a:srgbClr val="FFFFFF">
              <a:alpha val="78000"/>
            </a:srgbClr>
          </a:solidFill>
          <a:ln w="9525">
            <a:noFill/>
            <a:round/>
            <a:headEnd/>
            <a:tailEnd/>
          </a:ln>
        </p:spPr>
        <p:txBody>
          <a:bodyPr lIns="0" tIns="0" rIns="0" bIns="0"/>
          <a:lstStyle/>
          <a:p>
            <a:endParaRPr lang="el-GR" sz="1632"/>
          </a:p>
        </p:txBody>
      </p:sp>
      <p:sp>
        <p:nvSpPr>
          <p:cNvPr id="4" name="object 4"/>
          <p:cNvSpPr>
            <a:spLocks/>
          </p:cNvSpPr>
          <p:nvPr/>
        </p:nvSpPr>
        <p:spPr bwMode="auto">
          <a:xfrm>
            <a:off x="1535516" y="319580"/>
            <a:ext cx="4145894" cy="1127960"/>
          </a:xfrm>
          <a:prstGeom prst="rect">
            <a:avLst/>
          </a:prstGeom>
          <a:noFill/>
          <a:ln w="9525">
            <a:noFill/>
            <a:miter lim="800000"/>
            <a:headEnd/>
            <a:tailEnd/>
          </a:ln>
        </p:spPr>
        <p:txBody>
          <a:bodyPr lIns="0" tIns="11516" rIns="0" bIns="0">
            <a:spAutoFit/>
          </a:bodyPr>
          <a:lstStyle/>
          <a:p>
            <a:pPr marL="23033" algn="ctr">
              <a:spcBef>
                <a:spcPts val="113"/>
              </a:spcBef>
            </a:pPr>
            <a:r>
              <a:rPr lang="el-GR" sz="7254" b="1">
                <a:solidFill>
                  <a:srgbClr val="003300"/>
                </a:solidFill>
                <a:latin typeface="Tahoma" pitchFamily="34" charset="0"/>
              </a:rPr>
              <a:t>5.000</a:t>
            </a:r>
          </a:p>
        </p:txBody>
      </p:sp>
      <p:sp>
        <p:nvSpPr>
          <p:cNvPr id="2" name="object 4"/>
          <p:cNvSpPr>
            <a:spLocks/>
          </p:cNvSpPr>
          <p:nvPr/>
        </p:nvSpPr>
        <p:spPr bwMode="auto">
          <a:xfrm>
            <a:off x="1626177" y="1485599"/>
            <a:ext cx="3938599" cy="1463051"/>
          </a:xfrm>
          <a:prstGeom prst="rect">
            <a:avLst/>
          </a:prstGeom>
          <a:noFill/>
          <a:ln w="9525">
            <a:noFill/>
            <a:miter lim="800000"/>
            <a:headEnd/>
            <a:tailEnd/>
          </a:ln>
        </p:spPr>
        <p:txBody>
          <a:bodyPr lIns="0" tIns="11516" rIns="0" bIns="0">
            <a:spAutoFit/>
          </a:bodyPr>
          <a:lstStyle/>
          <a:p>
            <a:pPr marL="23033" algn="ctr">
              <a:spcBef>
                <a:spcPts val="113"/>
              </a:spcBef>
            </a:pPr>
            <a:r>
              <a:rPr lang="en-US" sz="2358" b="1" dirty="0">
                <a:solidFill>
                  <a:srgbClr val="33CC33"/>
                </a:solidFill>
                <a:latin typeface="Tahoma" pitchFamily="34" charset="0"/>
              </a:rPr>
              <a:t>Years of history</a:t>
            </a:r>
            <a:r>
              <a:rPr lang="el-GR" sz="2358" b="1" dirty="0">
                <a:solidFill>
                  <a:srgbClr val="33CC33"/>
                </a:solidFill>
                <a:latin typeface="Tahoma" pitchFamily="34" charset="0"/>
              </a:rPr>
              <a:t>.</a:t>
            </a:r>
            <a:br>
              <a:rPr lang="el-GR" sz="2358" b="1" dirty="0">
                <a:solidFill>
                  <a:srgbClr val="33CC33"/>
                </a:solidFill>
                <a:latin typeface="Tahoma" pitchFamily="34" charset="0"/>
              </a:rPr>
            </a:br>
            <a:r>
              <a:rPr lang="en-US" sz="2358" b="1" dirty="0">
                <a:solidFill>
                  <a:srgbClr val="33CC33"/>
                </a:solidFill>
                <a:latin typeface="Tahoma" pitchFamily="34" charset="0"/>
              </a:rPr>
              <a:t>Birthplace of </a:t>
            </a:r>
            <a:r>
              <a:rPr lang="en-US" sz="2358" b="1" dirty="0" err="1">
                <a:solidFill>
                  <a:srgbClr val="33CC33"/>
                </a:solidFill>
                <a:latin typeface="Tahoma" pitchFamily="34" charset="0"/>
              </a:rPr>
              <a:t>Asklepios</a:t>
            </a:r>
            <a:r>
              <a:rPr lang="en-US" sz="2358" b="1" dirty="0">
                <a:solidFill>
                  <a:srgbClr val="33CC33"/>
                </a:solidFill>
                <a:latin typeface="Tahoma" pitchFamily="34" charset="0"/>
              </a:rPr>
              <a:t> (</a:t>
            </a:r>
            <a:r>
              <a:rPr lang="la-Latn" sz="2358" b="1" dirty="0">
                <a:solidFill>
                  <a:srgbClr val="33CC33"/>
                </a:solidFill>
                <a:latin typeface="Tahoma" pitchFamily="34" charset="0"/>
              </a:rPr>
              <a:t>Aesculapius</a:t>
            </a:r>
            <a:r>
              <a:rPr lang="en-US" sz="2358" b="1" dirty="0">
                <a:solidFill>
                  <a:srgbClr val="33CC33"/>
                </a:solidFill>
                <a:latin typeface="Tahoma" pitchFamily="34" charset="0"/>
              </a:rPr>
              <a:t>), the first doctor of the universe!</a:t>
            </a:r>
            <a:endParaRPr lang="el-GR" sz="2358" b="1" dirty="0">
              <a:solidFill>
                <a:srgbClr val="33CC33"/>
              </a:solidFill>
              <a:latin typeface="Tahoma" pitchFamily="34" charset="0"/>
            </a:endParaRPr>
          </a:p>
        </p:txBody>
      </p:sp>
      <p:sp>
        <p:nvSpPr>
          <p:cNvPr id="36877" name="object 3"/>
          <p:cNvSpPr>
            <a:spLocks/>
          </p:cNvSpPr>
          <p:nvPr/>
        </p:nvSpPr>
        <p:spPr bwMode="auto">
          <a:xfrm>
            <a:off x="1535516" y="3498098"/>
            <a:ext cx="4145894" cy="3109421"/>
          </a:xfrm>
          <a:custGeom>
            <a:avLst/>
            <a:gdLst/>
            <a:ahLst/>
            <a:cxnLst>
              <a:cxn ang="0">
                <a:pos x="0" y="1143000"/>
              </a:cxn>
              <a:cxn ang="0">
                <a:pos x="9486900" y="1143000"/>
              </a:cxn>
              <a:cxn ang="0">
                <a:pos x="9486900" y="0"/>
              </a:cxn>
              <a:cxn ang="0">
                <a:pos x="0" y="0"/>
              </a:cxn>
              <a:cxn ang="0">
                <a:pos x="0" y="1143000"/>
              </a:cxn>
            </a:cxnLst>
            <a:rect l="0" t="0" r="r" b="b"/>
            <a:pathLst>
              <a:path w="9486900" h="1143000">
                <a:moveTo>
                  <a:pt x="0" y="1143000"/>
                </a:moveTo>
                <a:lnTo>
                  <a:pt x="9486900" y="1143000"/>
                </a:lnTo>
                <a:lnTo>
                  <a:pt x="9486900" y="0"/>
                </a:lnTo>
                <a:lnTo>
                  <a:pt x="0" y="0"/>
                </a:lnTo>
                <a:lnTo>
                  <a:pt x="0" y="1143000"/>
                </a:lnTo>
                <a:close/>
              </a:path>
            </a:pathLst>
          </a:custGeom>
          <a:solidFill>
            <a:srgbClr val="FFFFFF">
              <a:alpha val="78000"/>
            </a:srgbClr>
          </a:solidFill>
          <a:ln w="9525">
            <a:noFill/>
            <a:round/>
            <a:headEnd/>
            <a:tailEnd/>
          </a:ln>
        </p:spPr>
        <p:txBody>
          <a:bodyPr lIns="0" tIns="0" rIns="0" bIns="0"/>
          <a:lstStyle/>
          <a:p>
            <a:endParaRPr lang="el-GR" sz="1632"/>
          </a:p>
        </p:txBody>
      </p:sp>
      <p:sp>
        <p:nvSpPr>
          <p:cNvPr id="3" name="object 4"/>
          <p:cNvSpPr>
            <a:spLocks/>
          </p:cNvSpPr>
          <p:nvPr/>
        </p:nvSpPr>
        <p:spPr bwMode="auto">
          <a:xfrm>
            <a:off x="1535516" y="3567197"/>
            <a:ext cx="4007698" cy="1127960"/>
          </a:xfrm>
          <a:prstGeom prst="rect">
            <a:avLst/>
          </a:prstGeom>
          <a:noFill/>
          <a:ln w="9525">
            <a:noFill/>
            <a:miter lim="800000"/>
            <a:headEnd/>
            <a:tailEnd/>
          </a:ln>
        </p:spPr>
        <p:txBody>
          <a:bodyPr lIns="0" tIns="11516" rIns="0" bIns="0">
            <a:spAutoFit/>
          </a:bodyPr>
          <a:lstStyle/>
          <a:p>
            <a:pPr marL="23033" algn="ctr">
              <a:spcBef>
                <a:spcPts val="113"/>
              </a:spcBef>
            </a:pPr>
            <a:r>
              <a:rPr lang="el-GR" sz="7254" b="1">
                <a:solidFill>
                  <a:srgbClr val="003300"/>
                </a:solidFill>
                <a:latin typeface="Tahoma" pitchFamily="34" charset="0"/>
              </a:rPr>
              <a:t>81.355</a:t>
            </a:r>
          </a:p>
        </p:txBody>
      </p:sp>
      <p:sp>
        <p:nvSpPr>
          <p:cNvPr id="5" name="object 4"/>
          <p:cNvSpPr>
            <a:spLocks/>
          </p:cNvSpPr>
          <p:nvPr/>
        </p:nvSpPr>
        <p:spPr bwMode="auto">
          <a:xfrm>
            <a:off x="1604615" y="4672769"/>
            <a:ext cx="3990423" cy="1616555"/>
          </a:xfrm>
          <a:prstGeom prst="rect">
            <a:avLst/>
          </a:prstGeom>
          <a:noFill/>
          <a:ln w="9525">
            <a:noFill/>
            <a:miter lim="800000"/>
            <a:headEnd/>
            <a:tailEnd/>
          </a:ln>
        </p:spPr>
        <p:txBody>
          <a:bodyPr lIns="0" tIns="11516" rIns="0" bIns="0">
            <a:spAutoFit/>
          </a:bodyPr>
          <a:lstStyle/>
          <a:p>
            <a:pPr marL="23033" algn="ctr">
              <a:spcBef>
                <a:spcPts val="113"/>
              </a:spcBef>
            </a:pPr>
            <a:r>
              <a:rPr lang="en-US" sz="2086" b="1" dirty="0">
                <a:solidFill>
                  <a:srgbClr val="33CC33"/>
                </a:solidFill>
                <a:latin typeface="Tahoma" pitchFamily="34" charset="0"/>
              </a:rPr>
              <a:t>Inhabitants.</a:t>
            </a:r>
            <a:r>
              <a:rPr lang="el-GR" sz="2086" b="1" dirty="0">
                <a:solidFill>
                  <a:srgbClr val="33CC33"/>
                </a:solidFill>
                <a:latin typeface="Tahoma" pitchFamily="34" charset="0"/>
              </a:rPr>
              <a:t/>
            </a:r>
            <a:br>
              <a:rPr lang="el-GR" sz="2086" b="1" dirty="0">
                <a:solidFill>
                  <a:srgbClr val="33CC33"/>
                </a:solidFill>
                <a:latin typeface="Tahoma" pitchFamily="34" charset="0"/>
              </a:rPr>
            </a:br>
            <a:r>
              <a:rPr lang="en-US" sz="2086" b="1" dirty="0">
                <a:solidFill>
                  <a:srgbClr val="33CC33"/>
                </a:solidFill>
                <a:latin typeface="Tahoma" pitchFamily="34" charset="0"/>
              </a:rPr>
              <a:t>The Municipality consists of the city of Trikala surrounded by 34 villages</a:t>
            </a:r>
            <a:r>
              <a:rPr lang="el-GR" sz="2086" b="1" dirty="0">
                <a:solidFill>
                  <a:srgbClr val="33CC33"/>
                </a:solidFill>
                <a:latin typeface="Tahoma" pitchFamily="34" charset="0"/>
              </a:rPr>
              <a:t/>
            </a:r>
            <a:br>
              <a:rPr lang="el-GR" sz="2086" b="1" dirty="0">
                <a:solidFill>
                  <a:srgbClr val="33CC33"/>
                </a:solidFill>
                <a:latin typeface="Tahoma" pitchFamily="34" charset="0"/>
              </a:rPr>
            </a:br>
            <a:r>
              <a:rPr lang="en-US" sz="2086" b="1" dirty="0">
                <a:solidFill>
                  <a:srgbClr val="33CC33"/>
                </a:solidFill>
                <a:latin typeface="Tahoma" pitchFamily="34" charset="0"/>
              </a:rPr>
              <a:t>Area</a:t>
            </a:r>
            <a:r>
              <a:rPr lang="el-GR" sz="2086" b="1" dirty="0">
                <a:solidFill>
                  <a:srgbClr val="33CC33"/>
                </a:solidFill>
                <a:latin typeface="Tahoma" pitchFamily="34" charset="0"/>
              </a:rPr>
              <a:t>: 608 km2</a:t>
            </a:r>
          </a:p>
        </p:txBody>
      </p:sp>
    </p:spTree>
    <p:extLst>
      <p:ext uri="{BB962C8B-B14F-4D97-AF65-F5344CB8AC3E}">
        <p14:creationId xmlns:p14="http://schemas.microsoft.com/office/powerpoint/2010/main" val="1451381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6F19-D84F-40C6-AE79-4B22B3CCDEDB}"/>
              </a:ext>
            </a:extLst>
          </p:cNvPr>
          <p:cNvSpPr>
            <a:spLocks noGrp="1"/>
          </p:cNvSpPr>
          <p:nvPr>
            <p:ph type="title"/>
          </p:nvPr>
        </p:nvSpPr>
        <p:spPr>
          <a:xfrm>
            <a:off x="1130271" y="953324"/>
            <a:ext cx="2198718" cy="1049235"/>
          </a:xfrm>
        </p:spPr>
        <p:txBody>
          <a:bodyPr/>
          <a:lstStyle/>
          <a:p>
            <a:r>
              <a:rPr lang="en-US" dirty="0"/>
              <a:t>Some reporting</a:t>
            </a:r>
            <a:endParaRPr lang="el-GR" dirty="0"/>
          </a:p>
        </p:txBody>
      </p:sp>
      <p:pic>
        <p:nvPicPr>
          <p:cNvPr id="4" name="Picture 3">
            <a:extLst>
              <a:ext uri="{FF2B5EF4-FFF2-40B4-BE49-F238E27FC236}">
                <a16:creationId xmlns:a16="http://schemas.microsoft.com/office/drawing/2014/main" xmlns="" id="{D7787D68-AAF9-42F1-99FA-079C07E0F08F}"/>
              </a:ext>
            </a:extLst>
          </p:cNvPr>
          <p:cNvPicPr>
            <a:picLocks noChangeAspect="1"/>
          </p:cNvPicPr>
          <p:nvPr/>
        </p:nvPicPr>
        <p:blipFill>
          <a:blip r:embed="rId2"/>
          <a:stretch>
            <a:fillRect/>
          </a:stretch>
        </p:blipFill>
        <p:spPr>
          <a:xfrm>
            <a:off x="3543301" y="881889"/>
            <a:ext cx="8503445" cy="5827352"/>
          </a:xfrm>
          <a:prstGeom prst="rect">
            <a:avLst/>
          </a:prstGeom>
          <a:ln w="762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2779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6C55F84-4B63-41E7-BFDA-9462BC949475}"/>
              </a:ext>
            </a:extLst>
          </p:cNvPr>
          <p:cNvPicPr>
            <a:picLocks noChangeAspect="1"/>
          </p:cNvPicPr>
          <p:nvPr/>
        </p:nvPicPr>
        <p:blipFill>
          <a:blip r:embed="rId2"/>
          <a:stretch>
            <a:fillRect/>
          </a:stretch>
        </p:blipFill>
        <p:spPr>
          <a:xfrm>
            <a:off x="1247607" y="17274"/>
            <a:ext cx="7590864" cy="6842469"/>
          </a:xfrm>
          <a:prstGeom prst="rect">
            <a:avLst/>
          </a:prstGeom>
        </p:spPr>
      </p:pic>
      <p:sp>
        <p:nvSpPr>
          <p:cNvPr id="26626"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4901"/>
            </a:srgbClr>
          </a:solidFill>
          <a:ln w="9525">
            <a:noFill/>
            <a:round/>
            <a:headEnd/>
            <a:tailEnd/>
          </a:ln>
        </p:spPr>
        <p:txBody>
          <a:bodyPr lIns="0" tIns="0" rIns="0" bIns="0"/>
          <a:lstStyle/>
          <a:p>
            <a:endParaRPr lang="el-GR" sz="1632"/>
          </a:p>
        </p:txBody>
      </p:sp>
      <p:sp>
        <p:nvSpPr>
          <p:cNvPr id="4" name="object 4"/>
          <p:cNvSpPr txBox="1"/>
          <p:nvPr/>
        </p:nvSpPr>
        <p:spPr>
          <a:xfrm>
            <a:off x="143072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pic>
        <p:nvPicPr>
          <p:cNvPr id="8" name="Picture 7">
            <a:extLst>
              <a:ext uri="{FF2B5EF4-FFF2-40B4-BE49-F238E27FC236}">
                <a16:creationId xmlns:a16="http://schemas.microsoft.com/office/drawing/2014/main" xmlns="" id="{DC456E06-8B30-4D03-96F0-B4DE32534F10}"/>
              </a:ext>
            </a:extLst>
          </p:cNvPr>
          <p:cNvPicPr>
            <a:picLocks noChangeAspect="1"/>
          </p:cNvPicPr>
          <p:nvPr/>
        </p:nvPicPr>
        <p:blipFill>
          <a:blip r:embed="rId3"/>
          <a:stretch>
            <a:fillRect/>
          </a:stretch>
        </p:blipFill>
        <p:spPr>
          <a:xfrm>
            <a:off x="6096000" y="2009607"/>
            <a:ext cx="4848393" cy="4848393"/>
          </a:xfrm>
          <a:prstGeom prst="rect">
            <a:avLst/>
          </a:prstGeom>
        </p:spPr>
      </p:pic>
      <p:sp>
        <p:nvSpPr>
          <p:cNvPr id="26628" name="object 5"/>
          <p:cNvSpPr>
            <a:spLocks/>
          </p:cNvSpPr>
          <p:nvPr/>
        </p:nvSpPr>
        <p:spPr bwMode="auto">
          <a:xfrm>
            <a:off x="6487782" y="0"/>
            <a:ext cx="4456611" cy="2123061"/>
          </a:xfrm>
          <a:custGeom>
            <a:avLst/>
            <a:gdLst/>
            <a:ahLst/>
            <a:cxnLst>
              <a:cxn ang="0">
                <a:pos x="0" y="3086099"/>
              </a:cxn>
              <a:cxn ang="0">
                <a:pos x="3430904" y="3086099"/>
              </a:cxn>
              <a:cxn ang="0">
                <a:pos x="3430904" y="0"/>
              </a:cxn>
              <a:cxn ang="0">
                <a:pos x="0" y="0"/>
              </a:cxn>
              <a:cxn ang="0">
                <a:pos x="0" y="3086099"/>
              </a:cxn>
            </a:cxnLst>
            <a:rect l="0" t="0" r="r" b="b"/>
            <a:pathLst>
              <a:path w="3430904" h="3086100">
                <a:moveTo>
                  <a:pt x="0" y="3086099"/>
                </a:moveTo>
                <a:lnTo>
                  <a:pt x="3430904" y="3086099"/>
                </a:lnTo>
                <a:lnTo>
                  <a:pt x="3430904" y="0"/>
                </a:lnTo>
                <a:lnTo>
                  <a:pt x="0" y="0"/>
                </a:lnTo>
                <a:lnTo>
                  <a:pt x="0" y="3086099"/>
                </a:lnTo>
                <a:close/>
              </a:path>
            </a:pathLst>
          </a:custGeom>
          <a:solidFill>
            <a:srgbClr val="008080">
              <a:alpha val="78038"/>
            </a:srgbClr>
          </a:solidFill>
          <a:ln w="9525">
            <a:noFill/>
            <a:round/>
            <a:headEnd/>
            <a:tailEnd/>
          </a:ln>
        </p:spPr>
        <p:txBody>
          <a:bodyPr lIns="0" tIns="0" rIns="0" bIns="0"/>
          <a:lstStyle/>
          <a:p>
            <a:endParaRPr lang="el-GR" sz="1632"/>
          </a:p>
        </p:txBody>
      </p:sp>
      <p:sp>
        <p:nvSpPr>
          <p:cNvPr id="5" name="object 5"/>
          <p:cNvSpPr>
            <a:spLocks/>
          </p:cNvSpPr>
          <p:nvPr/>
        </p:nvSpPr>
        <p:spPr bwMode="auto">
          <a:xfrm>
            <a:off x="4790062" y="160197"/>
            <a:ext cx="5866422" cy="1682137"/>
          </a:xfrm>
          <a:prstGeom prst="rect">
            <a:avLst/>
          </a:prstGeom>
          <a:noFill/>
          <a:ln w="9525">
            <a:noFill/>
            <a:miter lim="800000"/>
            <a:headEnd/>
            <a:tailEnd/>
          </a:ln>
        </p:spPr>
        <p:txBody>
          <a:bodyPr wrap="square" lIns="0" tIns="35125" rIns="0" bIns="0">
            <a:spAutoFit/>
          </a:bodyPr>
          <a:lstStyle/>
          <a:p>
            <a:pPr marL="1756245" algn="r" eaLnBrk="0" hangingPunct="0"/>
            <a:r>
              <a:rPr lang="en-US" sz="3083" b="1" dirty="0">
                <a:solidFill>
                  <a:srgbClr val="C4DEEA"/>
                </a:solidFill>
                <a:latin typeface="Calibri" pitchFamily="34" charset="0"/>
              </a:rPr>
              <a:t>Emerging technologies</a:t>
            </a:r>
            <a:r>
              <a:rPr lang="el-GR" sz="3083" b="1" dirty="0">
                <a:solidFill>
                  <a:srgbClr val="C4DEEA"/>
                </a:solidFill>
                <a:latin typeface="Calibri" pitchFamily="34" charset="0"/>
              </a:rPr>
              <a:t>!</a:t>
            </a:r>
            <a:r>
              <a:rPr lang="el-GR" sz="3083" b="1" dirty="0">
                <a:solidFill>
                  <a:schemeClr val="bg1"/>
                </a:solidFill>
                <a:latin typeface="Calibri" pitchFamily="34" charset="0"/>
              </a:rPr>
              <a:t/>
            </a:r>
            <a:br>
              <a:rPr lang="el-GR" sz="3083" b="1" dirty="0">
                <a:solidFill>
                  <a:schemeClr val="bg1"/>
                </a:solidFill>
                <a:latin typeface="Calibri" pitchFamily="34" charset="0"/>
              </a:rPr>
            </a:br>
            <a:r>
              <a:rPr lang="en-US" sz="2539" dirty="0">
                <a:solidFill>
                  <a:schemeClr val="bg1"/>
                </a:solidFill>
                <a:latin typeface="Calibri" pitchFamily="34" charset="0"/>
              </a:rPr>
              <a:t>Precise agriculture testing beds</a:t>
            </a:r>
          </a:p>
          <a:p>
            <a:pPr marL="1756245" algn="r" eaLnBrk="0" hangingPunct="0"/>
            <a:r>
              <a:rPr lang="en-US" sz="2539" dirty="0">
                <a:solidFill>
                  <a:schemeClr val="bg1"/>
                </a:solidFill>
                <a:latin typeface="Calibri" pitchFamily="34" charset="0"/>
              </a:rPr>
              <a:t>IoT network (</a:t>
            </a:r>
            <a:r>
              <a:rPr lang="en-US" sz="2539" dirty="0" err="1">
                <a:solidFill>
                  <a:schemeClr val="bg1"/>
                </a:solidFill>
                <a:latin typeface="Calibri" pitchFamily="34" charset="0"/>
              </a:rPr>
              <a:t>LoRa</a:t>
            </a:r>
            <a:r>
              <a:rPr lang="en-US" sz="2539" dirty="0">
                <a:solidFill>
                  <a:schemeClr val="bg1"/>
                </a:solidFill>
                <a:latin typeface="Calibri" pitchFamily="34" charset="0"/>
              </a:rPr>
              <a:t>)</a:t>
            </a:r>
          </a:p>
          <a:p>
            <a:pPr marL="1756245" algn="r" eaLnBrk="0" hangingPunct="0"/>
            <a:r>
              <a:rPr lang="en-US" sz="2539" dirty="0">
                <a:solidFill>
                  <a:schemeClr val="bg1"/>
                </a:solidFill>
                <a:latin typeface="Calibri" pitchFamily="34" charset="0"/>
              </a:rPr>
              <a:t>The first Greek 5G pilot</a:t>
            </a:r>
            <a:endParaRPr lang="el-GR" sz="1995" dirty="0">
              <a:solidFill>
                <a:schemeClr val="bg1"/>
              </a:solidFill>
              <a:latin typeface="Calibri" pitchFamily="34" charset="0"/>
            </a:endParaRPr>
          </a:p>
        </p:txBody>
      </p:sp>
      <p:pic>
        <p:nvPicPr>
          <p:cNvPr id="1026" name="Picture 2" descr="Αποτέλεσμα εικόνας για 5g τρικαλα">
            <a:extLst>
              <a:ext uri="{FF2B5EF4-FFF2-40B4-BE49-F238E27FC236}">
                <a16:creationId xmlns:a16="http://schemas.microsoft.com/office/drawing/2014/main" xmlns="" id="{AEB8DA44-2977-4CD5-9A83-601FAE7FA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902" y="1993437"/>
            <a:ext cx="6582747" cy="3150716"/>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055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20482" name="object 3"/>
          <p:cNvSpPr>
            <a:spLocks/>
          </p:cNvSpPr>
          <p:nvPr/>
        </p:nvSpPr>
        <p:spPr bwMode="auto">
          <a:xfrm>
            <a:off x="10783164" y="5494750"/>
            <a:ext cx="161229" cy="1243768"/>
          </a:xfrm>
          <a:custGeom>
            <a:avLst/>
            <a:gdLst/>
            <a:ahLst/>
            <a:cxnLst>
              <a:cxn ang="0">
                <a:pos x="0" y="1371600"/>
              </a:cxn>
              <a:cxn ang="0">
                <a:pos x="176783" y="1371600"/>
              </a:cxn>
              <a:cxn ang="0">
                <a:pos x="176783" y="0"/>
              </a:cxn>
              <a:cxn ang="0">
                <a:pos x="0" y="0"/>
              </a:cxn>
              <a:cxn ang="0">
                <a:pos x="0" y="1371600"/>
              </a:cxn>
            </a:cxnLst>
            <a:rect l="0" t="0" r="r" b="b"/>
            <a:pathLst>
              <a:path w="177165" h="1371600">
                <a:moveTo>
                  <a:pt x="0" y="1371600"/>
                </a:moveTo>
                <a:lnTo>
                  <a:pt x="176783" y="1371600"/>
                </a:lnTo>
                <a:lnTo>
                  <a:pt x="176783" y="0"/>
                </a:lnTo>
                <a:lnTo>
                  <a:pt x="0" y="0"/>
                </a:lnTo>
                <a:lnTo>
                  <a:pt x="0" y="1371600"/>
                </a:lnTo>
                <a:close/>
              </a:path>
            </a:pathLst>
          </a:custGeom>
          <a:solidFill>
            <a:srgbClr val="008000">
              <a:alpha val="61960"/>
            </a:srgbClr>
          </a:solidFill>
          <a:ln w="9525">
            <a:noFill/>
            <a:round/>
            <a:headEnd/>
            <a:tailEnd/>
          </a:ln>
        </p:spPr>
        <p:txBody>
          <a:bodyPr lIns="0" tIns="0" rIns="0" bIns="0"/>
          <a:lstStyle/>
          <a:p>
            <a:endParaRPr lang="el-GR" sz="1632"/>
          </a:p>
        </p:txBody>
      </p:sp>
      <p:sp>
        <p:nvSpPr>
          <p:cNvPr id="20483" name="object 4"/>
          <p:cNvSpPr>
            <a:spLocks/>
          </p:cNvSpPr>
          <p:nvPr/>
        </p:nvSpPr>
        <p:spPr bwMode="auto">
          <a:xfrm>
            <a:off x="1247607" y="5494750"/>
            <a:ext cx="8706378" cy="1243768"/>
          </a:xfrm>
          <a:custGeom>
            <a:avLst/>
            <a:gdLst/>
            <a:ahLst/>
            <a:cxnLst>
              <a:cxn ang="0">
                <a:pos x="0" y="1371600"/>
              </a:cxn>
              <a:cxn ang="0">
                <a:pos x="9601200" y="1371600"/>
              </a:cxn>
              <a:cxn ang="0">
                <a:pos x="9601200" y="0"/>
              </a:cxn>
              <a:cxn ang="0">
                <a:pos x="0" y="0"/>
              </a:cxn>
              <a:cxn ang="0">
                <a:pos x="0" y="1371600"/>
              </a:cxn>
            </a:cxnLst>
            <a:rect l="0" t="0" r="r" b="b"/>
            <a:pathLst>
              <a:path w="9601200" h="1371600">
                <a:moveTo>
                  <a:pt x="0" y="1371600"/>
                </a:moveTo>
                <a:lnTo>
                  <a:pt x="9601200" y="1371600"/>
                </a:lnTo>
                <a:lnTo>
                  <a:pt x="9601200" y="0"/>
                </a:lnTo>
                <a:lnTo>
                  <a:pt x="0" y="0"/>
                </a:lnTo>
                <a:lnTo>
                  <a:pt x="0" y="1371600"/>
                </a:lnTo>
                <a:close/>
              </a:path>
            </a:pathLst>
          </a:custGeom>
          <a:solidFill>
            <a:srgbClr val="008000">
              <a:alpha val="61960"/>
            </a:srgbClr>
          </a:solidFill>
          <a:ln w="9525">
            <a:noFill/>
            <a:round/>
            <a:headEnd/>
            <a:tailEnd/>
          </a:ln>
        </p:spPr>
        <p:txBody>
          <a:bodyPr lIns="0" tIns="0" rIns="0" bIns="0"/>
          <a:lstStyle/>
          <a:p>
            <a:endParaRPr lang="el-GR" sz="1632"/>
          </a:p>
        </p:txBody>
      </p:sp>
      <p:sp>
        <p:nvSpPr>
          <p:cNvPr id="20486" name="object 7"/>
          <p:cNvSpPr>
            <a:spLocks/>
          </p:cNvSpPr>
          <p:nvPr/>
        </p:nvSpPr>
        <p:spPr bwMode="auto">
          <a:xfrm>
            <a:off x="9953985"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4901"/>
            </a:srgbClr>
          </a:solidFill>
          <a:ln w="9525">
            <a:noFill/>
            <a:round/>
            <a:headEnd/>
            <a:tailEnd/>
          </a:ln>
        </p:spPr>
        <p:txBody>
          <a:bodyPr lIns="0" tIns="0" rIns="0" bIns="0"/>
          <a:lstStyle/>
          <a:p>
            <a:endParaRPr lang="el-GR" sz="1632"/>
          </a:p>
        </p:txBody>
      </p:sp>
      <p:sp>
        <p:nvSpPr>
          <p:cNvPr id="8" name="object 8"/>
          <p:cNvSpPr txBox="1"/>
          <p:nvPr/>
        </p:nvSpPr>
        <p:spPr>
          <a:xfrm>
            <a:off x="10034836"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6" name="object 6"/>
          <p:cNvSpPr>
            <a:spLocks/>
          </p:cNvSpPr>
          <p:nvPr/>
        </p:nvSpPr>
        <p:spPr bwMode="auto">
          <a:xfrm>
            <a:off x="1535516" y="5546574"/>
            <a:ext cx="8222690" cy="1099487"/>
          </a:xfrm>
          <a:prstGeom prst="rect">
            <a:avLst/>
          </a:prstGeom>
          <a:noFill/>
          <a:ln w="9525">
            <a:noFill/>
            <a:miter lim="800000"/>
            <a:headEnd/>
            <a:tailEnd/>
          </a:ln>
        </p:spPr>
        <p:txBody>
          <a:bodyPr lIns="0" tIns="10941" rIns="0" bIns="0">
            <a:spAutoFit/>
          </a:bodyPr>
          <a:lstStyle/>
          <a:p>
            <a:pPr marL="11516" eaLnBrk="0" hangingPunct="0"/>
            <a:r>
              <a:rPr lang="en-US" sz="3083" b="1" dirty="0">
                <a:solidFill>
                  <a:srgbClr val="D6FCC8"/>
                </a:solidFill>
                <a:latin typeface="Calibri" pitchFamily="34" charset="0"/>
              </a:rPr>
              <a:t>Walk in the city!</a:t>
            </a:r>
            <a:br>
              <a:rPr lang="en-US" sz="3083" b="1" dirty="0">
                <a:solidFill>
                  <a:srgbClr val="D6FCC8"/>
                </a:solidFill>
                <a:latin typeface="Calibri" pitchFamily="34" charset="0"/>
              </a:rPr>
            </a:br>
            <a:r>
              <a:rPr lang="el-GR" sz="1995" dirty="0" err="1">
                <a:solidFill>
                  <a:schemeClr val="bg1"/>
                </a:solidFill>
                <a:latin typeface="Calibri" pitchFamily="34" charset="0"/>
              </a:rPr>
              <a:t>Beacons</a:t>
            </a:r>
            <a:r>
              <a:rPr lang="el-GR" sz="1995" dirty="0">
                <a:solidFill>
                  <a:schemeClr val="bg1"/>
                </a:solidFill>
                <a:latin typeface="Calibri" pitchFamily="34" charset="0"/>
              </a:rPr>
              <a:t> </a:t>
            </a:r>
            <a:r>
              <a:rPr lang="en-US" sz="1995" dirty="0">
                <a:solidFill>
                  <a:schemeClr val="bg1"/>
                </a:solidFill>
                <a:latin typeface="Calibri" pitchFamily="34" charset="0"/>
              </a:rPr>
              <a:t>for smart city tours</a:t>
            </a:r>
            <a:r>
              <a:rPr lang="el-GR" sz="1995" dirty="0">
                <a:solidFill>
                  <a:schemeClr val="bg1"/>
                </a:solidFill>
                <a:latin typeface="Calibri" pitchFamily="34" charset="0"/>
              </a:rPr>
              <a:t>.</a:t>
            </a:r>
            <a:r>
              <a:rPr lang="en-US" sz="1995" dirty="0">
                <a:solidFill>
                  <a:schemeClr val="bg1"/>
                </a:solidFill>
                <a:latin typeface="Calibri" pitchFamily="34" charset="0"/>
              </a:rPr>
              <a:t/>
            </a:r>
            <a:br>
              <a:rPr lang="en-US" sz="1995" dirty="0">
                <a:solidFill>
                  <a:schemeClr val="bg1"/>
                </a:solidFill>
                <a:latin typeface="Calibri" pitchFamily="34" charset="0"/>
              </a:rPr>
            </a:br>
            <a:r>
              <a:rPr lang="en-US" sz="1995" dirty="0">
                <a:solidFill>
                  <a:schemeClr val="bg1"/>
                </a:solidFill>
                <a:latin typeface="Calibri" pitchFamily="34" charset="0"/>
              </a:rPr>
              <a:t>You only need a physical web</a:t>
            </a:r>
            <a:r>
              <a:rPr lang="el-GR" sz="1995" dirty="0">
                <a:solidFill>
                  <a:schemeClr val="bg1"/>
                </a:solidFill>
                <a:latin typeface="Calibri" pitchFamily="34" charset="0"/>
              </a:rPr>
              <a:t> </a:t>
            </a:r>
            <a:r>
              <a:rPr lang="el-GR" sz="1995" dirty="0" err="1">
                <a:solidFill>
                  <a:schemeClr val="bg1"/>
                </a:solidFill>
                <a:latin typeface="Calibri" pitchFamily="34" charset="0"/>
              </a:rPr>
              <a:t>browser</a:t>
            </a:r>
            <a:r>
              <a:rPr lang="el-GR" sz="1995" dirty="0">
                <a:solidFill>
                  <a:schemeClr val="bg1"/>
                </a:solidFill>
                <a:latin typeface="Calibri" pitchFamily="34" charset="0"/>
              </a:rPr>
              <a:t> </a:t>
            </a:r>
            <a:r>
              <a:rPr lang="en-US" sz="1995" dirty="0">
                <a:solidFill>
                  <a:schemeClr val="bg1"/>
                </a:solidFill>
                <a:latin typeface="Calibri" pitchFamily="34" charset="0"/>
              </a:rPr>
              <a:t>on your </a:t>
            </a:r>
            <a:r>
              <a:rPr lang="el-GR" sz="1995" dirty="0" err="1">
                <a:solidFill>
                  <a:schemeClr val="bg1"/>
                </a:solidFill>
                <a:latin typeface="Calibri" pitchFamily="34" charset="0"/>
              </a:rPr>
              <a:t>smartphone</a:t>
            </a:r>
            <a:endParaRPr lang="el-GR" sz="1995" dirty="0">
              <a:solidFill>
                <a:schemeClr val="bg1"/>
              </a:solidFill>
              <a:latin typeface="Calibri" pitchFamily="34" charset="0"/>
            </a:endParaRPr>
          </a:p>
        </p:txBody>
      </p:sp>
    </p:spTree>
    <p:extLst>
      <p:ext uri="{BB962C8B-B14F-4D97-AF65-F5344CB8AC3E}">
        <p14:creationId xmlns:p14="http://schemas.microsoft.com/office/powerpoint/2010/main" val="3686470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21506" name="object 3"/>
          <p:cNvSpPr>
            <a:spLocks/>
          </p:cNvSpPr>
          <p:nvPr/>
        </p:nvSpPr>
        <p:spPr bwMode="auto">
          <a:xfrm>
            <a:off x="2180433" y="5494750"/>
            <a:ext cx="8763960" cy="1235131"/>
          </a:xfrm>
          <a:custGeom>
            <a:avLst/>
            <a:gdLst/>
            <a:ahLst/>
            <a:cxnLst>
              <a:cxn ang="0">
                <a:pos x="0" y="1362075"/>
              </a:cxn>
              <a:cxn ang="0">
                <a:pos x="9663683" y="1362075"/>
              </a:cxn>
              <a:cxn ang="0">
                <a:pos x="9663683" y="0"/>
              </a:cxn>
              <a:cxn ang="0">
                <a:pos x="0" y="0"/>
              </a:cxn>
              <a:cxn ang="0">
                <a:pos x="0" y="1362075"/>
              </a:cxn>
            </a:cxnLst>
            <a:rect l="0" t="0" r="r" b="b"/>
            <a:pathLst>
              <a:path w="9664065" h="1362075">
                <a:moveTo>
                  <a:pt x="0" y="1362075"/>
                </a:moveTo>
                <a:lnTo>
                  <a:pt x="9663683" y="1362075"/>
                </a:lnTo>
                <a:lnTo>
                  <a:pt x="9663683" y="0"/>
                </a:lnTo>
                <a:lnTo>
                  <a:pt x="0" y="0"/>
                </a:lnTo>
                <a:lnTo>
                  <a:pt x="0" y="1362075"/>
                </a:lnTo>
                <a:close/>
              </a:path>
            </a:pathLst>
          </a:custGeom>
          <a:solidFill>
            <a:srgbClr val="008080">
              <a:alpha val="74117"/>
            </a:srgbClr>
          </a:solidFill>
          <a:ln w="9525">
            <a:noFill/>
            <a:round/>
            <a:headEnd/>
            <a:tailEnd/>
          </a:ln>
        </p:spPr>
        <p:txBody>
          <a:bodyPr lIns="0" tIns="0" rIns="0" bIns="0"/>
          <a:lstStyle/>
          <a:p>
            <a:endParaRPr lang="el-GR" sz="1632"/>
          </a:p>
        </p:txBody>
      </p:sp>
      <p:sp>
        <p:nvSpPr>
          <p:cNvPr id="21507" name="object 4"/>
          <p:cNvSpPr>
            <a:spLocks/>
          </p:cNvSpPr>
          <p:nvPr/>
        </p:nvSpPr>
        <p:spPr bwMode="auto">
          <a:xfrm>
            <a:off x="1247607" y="5494750"/>
            <a:ext cx="103647" cy="1235131"/>
          </a:xfrm>
          <a:custGeom>
            <a:avLst/>
            <a:gdLst/>
            <a:ahLst/>
            <a:cxnLst>
              <a:cxn ang="0">
                <a:pos x="0" y="1362075"/>
              </a:cxn>
              <a:cxn ang="0">
                <a:pos x="114300" y="1362075"/>
              </a:cxn>
              <a:cxn ang="0">
                <a:pos x="114300" y="0"/>
              </a:cxn>
              <a:cxn ang="0">
                <a:pos x="0" y="0"/>
              </a:cxn>
              <a:cxn ang="0">
                <a:pos x="0" y="1362075"/>
              </a:cxn>
            </a:cxnLst>
            <a:rect l="0" t="0" r="r" b="b"/>
            <a:pathLst>
              <a:path w="114300" h="1362075">
                <a:moveTo>
                  <a:pt x="0" y="1362075"/>
                </a:moveTo>
                <a:lnTo>
                  <a:pt x="114300" y="1362075"/>
                </a:lnTo>
                <a:lnTo>
                  <a:pt x="114300" y="0"/>
                </a:lnTo>
                <a:lnTo>
                  <a:pt x="0" y="0"/>
                </a:lnTo>
                <a:lnTo>
                  <a:pt x="0" y="1362075"/>
                </a:lnTo>
                <a:close/>
              </a:path>
            </a:pathLst>
          </a:custGeom>
          <a:solidFill>
            <a:srgbClr val="008080">
              <a:alpha val="74117"/>
            </a:srgbClr>
          </a:solidFill>
          <a:ln w="9525">
            <a:noFill/>
            <a:round/>
            <a:headEnd/>
            <a:tailEnd/>
          </a:ln>
        </p:spPr>
        <p:txBody>
          <a:bodyPr lIns="0" tIns="0" rIns="0" bIns="0"/>
          <a:lstStyle/>
          <a:p>
            <a:endParaRPr lang="el-GR" sz="1632"/>
          </a:p>
        </p:txBody>
      </p:sp>
      <p:sp>
        <p:nvSpPr>
          <p:cNvPr id="5" name="object 5"/>
          <p:cNvSpPr txBox="1">
            <a:spLocks noGrp="1"/>
          </p:cNvSpPr>
          <p:nvPr>
            <p:ph type="title"/>
          </p:nvPr>
        </p:nvSpPr>
        <p:spPr>
          <a:xfrm>
            <a:off x="2917482" y="5458761"/>
            <a:ext cx="7760596" cy="1134858"/>
          </a:xfrm>
        </p:spPr>
        <p:txBody>
          <a:bodyPr vert="horz" lIns="91440" tIns="35125" rIns="91440" bIns="45720" rtlCol="0" anchor="t">
            <a:normAutofit fontScale="90000"/>
          </a:bodyPr>
          <a:lstStyle/>
          <a:p>
            <a:pPr marL="1756245" algn="r">
              <a:lnSpc>
                <a:spcPct val="101000"/>
              </a:lnSpc>
              <a:spcBef>
                <a:spcPts val="91"/>
              </a:spcBef>
            </a:pPr>
            <a:r>
              <a:rPr lang="en-US" dirty="0">
                <a:solidFill>
                  <a:srgbClr val="C2E3E4"/>
                </a:solidFill>
                <a:latin typeface="Calibri" pitchFamily="34" charset="0"/>
              </a:rPr>
              <a:t>Walk in the city</a:t>
            </a:r>
            <a:r>
              <a:rPr lang="el-GR" dirty="0">
                <a:solidFill>
                  <a:srgbClr val="C2E3E4"/>
                </a:solidFill>
                <a:latin typeface="Calibri" pitchFamily="34" charset="0"/>
              </a:rPr>
              <a:t>!</a:t>
            </a:r>
            <a:r>
              <a:rPr lang="el-GR" dirty="0">
                <a:latin typeface="Calibri" pitchFamily="34" charset="0"/>
              </a:rPr>
              <a:t/>
            </a:r>
            <a:br>
              <a:rPr lang="el-GR" dirty="0">
                <a:latin typeface="Calibri" pitchFamily="34" charset="0"/>
              </a:rPr>
            </a:br>
            <a:r>
              <a:rPr lang="en-US" sz="1995" dirty="0">
                <a:latin typeface="Calibri" pitchFamily="34" charset="0"/>
              </a:rPr>
              <a:t>When you need printed public certificates</a:t>
            </a:r>
            <a:br>
              <a:rPr lang="en-US" sz="1995" dirty="0">
                <a:latin typeface="Calibri" pitchFamily="34" charset="0"/>
              </a:rPr>
            </a:br>
            <a:r>
              <a:rPr lang="en-US" sz="1995" dirty="0">
                <a:latin typeface="Calibri" pitchFamily="34" charset="0"/>
              </a:rPr>
              <a:t>and you don’t have time to get them!</a:t>
            </a:r>
            <a:endParaRPr lang="el-GR" sz="1995" dirty="0">
              <a:latin typeface="Calibri" pitchFamily="34" charset="0"/>
            </a:endParaRPr>
          </a:p>
        </p:txBody>
      </p:sp>
      <p:sp>
        <p:nvSpPr>
          <p:cNvPr id="21509" name="object 6"/>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4901"/>
            </a:srgbClr>
          </a:solidFill>
          <a:ln w="9525">
            <a:noFill/>
            <a:round/>
            <a:headEnd/>
            <a:tailEnd/>
          </a:ln>
        </p:spPr>
        <p:txBody>
          <a:bodyPr lIns="0" tIns="0" rIns="0" bIns="0"/>
          <a:lstStyle/>
          <a:p>
            <a:endParaRPr lang="el-GR" sz="1632"/>
          </a:p>
        </p:txBody>
      </p:sp>
      <p:sp>
        <p:nvSpPr>
          <p:cNvPr id="7" name="object 7"/>
          <p:cNvSpPr txBox="1"/>
          <p:nvPr/>
        </p:nvSpPr>
        <p:spPr>
          <a:xfrm>
            <a:off x="1430723" y="3772962"/>
            <a:ext cx="558166" cy="2764504"/>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Tree>
    <p:extLst>
      <p:ext uri="{BB962C8B-B14F-4D97-AF65-F5344CB8AC3E}">
        <p14:creationId xmlns:p14="http://schemas.microsoft.com/office/powerpoint/2010/main" val="2079932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26626" name="object 3"/>
          <p:cNvSpPr>
            <a:spLocks/>
          </p:cNvSpPr>
          <p:nvPr/>
        </p:nvSpPr>
        <p:spPr bwMode="auto">
          <a:xfrm>
            <a:off x="1351254"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74901"/>
            </a:srgbClr>
          </a:solidFill>
          <a:ln w="9525">
            <a:noFill/>
            <a:round/>
            <a:headEnd/>
            <a:tailEnd/>
          </a:ln>
        </p:spPr>
        <p:txBody>
          <a:bodyPr lIns="0" tIns="0" rIns="0" bIns="0"/>
          <a:lstStyle/>
          <a:p>
            <a:endParaRPr lang="el-GR" sz="1632"/>
          </a:p>
        </p:txBody>
      </p:sp>
      <p:sp>
        <p:nvSpPr>
          <p:cNvPr id="4" name="object 4"/>
          <p:cNvSpPr txBox="1"/>
          <p:nvPr/>
        </p:nvSpPr>
        <p:spPr>
          <a:xfrm>
            <a:off x="143072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26628" name="object 5"/>
          <p:cNvSpPr>
            <a:spLocks/>
          </p:cNvSpPr>
          <p:nvPr/>
        </p:nvSpPr>
        <p:spPr bwMode="auto">
          <a:xfrm>
            <a:off x="7547063" y="0"/>
            <a:ext cx="3237541" cy="2798479"/>
          </a:xfrm>
          <a:custGeom>
            <a:avLst/>
            <a:gdLst/>
            <a:ahLst/>
            <a:cxnLst>
              <a:cxn ang="0">
                <a:pos x="0" y="3086099"/>
              </a:cxn>
              <a:cxn ang="0">
                <a:pos x="3430904" y="3086099"/>
              </a:cxn>
              <a:cxn ang="0">
                <a:pos x="3430904" y="0"/>
              </a:cxn>
              <a:cxn ang="0">
                <a:pos x="0" y="0"/>
              </a:cxn>
              <a:cxn ang="0">
                <a:pos x="0" y="3086099"/>
              </a:cxn>
            </a:cxnLst>
            <a:rect l="0" t="0" r="r" b="b"/>
            <a:pathLst>
              <a:path w="3430904" h="3086100">
                <a:moveTo>
                  <a:pt x="0" y="3086099"/>
                </a:moveTo>
                <a:lnTo>
                  <a:pt x="3430904" y="3086099"/>
                </a:lnTo>
                <a:lnTo>
                  <a:pt x="3430904" y="0"/>
                </a:lnTo>
                <a:lnTo>
                  <a:pt x="0" y="0"/>
                </a:lnTo>
                <a:lnTo>
                  <a:pt x="0" y="3086099"/>
                </a:lnTo>
                <a:close/>
              </a:path>
            </a:pathLst>
          </a:custGeom>
          <a:solidFill>
            <a:srgbClr val="008080">
              <a:alpha val="78038"/>
            </a:srgbClr>
          </a:solidFill>
          <a:ln w="9525">
            <a:noFill/>
            <a:round/>
            <a:headEnd/>
            <a:tailEnd/>
          </a:ln>
        </p:spPr>
        <p:txBody>
          <a:bodyPr lIns="0" tIns="0" rIns="0" bIns="0"/>
          <a:lstStyle/>
          <a:p>
            <a:endParaRPr lang="el-GR" sz="1632"/>
          </a:p>
        </p:txBody>
      </p:sp>
      <p:sp>
        <p:nvSpPr>
          <p:cNvPr id="5" name="object 5"/>
          <p:cNvSpPr>
            <a:spLocks/>
          </p:cNvSpPr>
          <p:nvPr/>
        </p:nvSpPr>
        <p:spPr bwMode="auto">
          <a:xfrm>
            <a:off x="5197723" y="0"/>
            <a:ext cx="5458761" cy="2658943"/>
          </a:xfrm>
          <a:prstGeom prst="rect">
            <a:avLst/>
          </a:prstGeom>
          <a:noFill/>
          <a:ln w="9525">
            <a:noFill/>
            <a:miter lim="800000"/>
            <a:headEnd/>
            <a:tailEnd/>
          </a:ln>
        </p:spPr>
        <p:txBody>
          <a:bodyPr lIns="0" tIns="35125" rIns="0" bIns="0">
            <a:spAutoFit/>
          </a:bodyPr>
          <a:lstStyle/>
          <a:p>
            <a:pPr marL="1756245" algn="r" eaLnBrk="0" hangingPunct="0"/>
            <a:r>
              <a:rPr lang="en-US" sz="3083" b="1" dirty="0">
                <a:solidFill>
                  <a:srgbClr val="C4DEEA"/>
                </a:solidFill>
                <a:latin typeface="Calibri" pitchFamily="34" charset="0"/>
              </a:rPr>
              <a:t>Walk in the city</a:t>
            </a:r>
            <a:r>
              <a:rPr lang="el-GR" sz="3083" b="1" dirty="0">
                <a:solidFill>
                  <a:srgbClr val="C4DEEA"/>
                </a:solidFill>
                <a:latin typeface="Calibri" pitchFamily="34" charset="0"/>
              </a:rPr>
              <a:t>!</a:t>
            </a:r>
            <a:r>
              <a:rPr lang="el-GR" sz="3083" b="1" dirty="0">
                <a:solidFill>
                  <a:schemeClr val="bg1"/>
                </a:solidFill>
                <a:latin typeface="Calibri" pitchFamily="34" charset="0"/>
              </a:rPr>
              <a:t/>
            </a:r>
            <a:br>
              <a:rPr lang="el-GR" sz="3083" b="1" dirty="0">
                <a:solidFill>
                  <a:schemeClr val="bg1"/>
                </a:solidFill>
                <a:latin typeface="Calibri" pitchFamily="34" charset="0"/>
              </a:rPr>
            </a:br>
            <a:r>
              <a:rPr lang="en-US" sz="1995" dirty="0">
                <a:solidFill>
                  <a:schemeClr val="bg1"/>
                </a:solidFill>
                <a:latin typeface="Calibri" pitchFamily="34" charset="0"/>
              </a:rPr>
              <a:t>CityMobi2 driverless buses</a:t>
            </a:r>
          </a:p>
          <a:p>
            <a:pPr marL="1756245" algn="r" eaLnBrk="0" hangingPunct="0"/>
            <a:r>
              <a:rPr lang="en-US" sz="1995" dirty="0">
                <a:solidFill>
                  <a:schemeClr val="bg1"/>
                </a:solidFill>
                <a:latin typeface="Calibri" pitchFamily="34" charset="0"/>
              </a:rPr>
              <a:t>pilot project (FP7)</a:t>
            </a:r>
            <a:r>
              <a:rPr lang="el-GR" sz="1995" dirty="0">
                <a:solidFill>
                  <a:schemeClr val="bg1"/>
                </a:solidFill>
                <a:latin typeface="Calibri" pitchFamily="34" charset="0"/>
              </a:rPr>
              <a:t/>
            </a:r>
            <a:br>
              <a:rPr lang="el-GR" sz="1995" dirty="0">
                <a:solidFill>
                  <a:schemeClr val="bg1"/>
                </a:solidFill>
                <a:latin typeface="Calibri" pitchFamily="34" charset="0"/>
              </a:rPr>
            </a:br>
            <a:r>
              <a:rPr lang="el-GR" sz="1995" b="1" dirty="0">
                <a:solidFill>
                  <a:schemeClr val="bg1"/>
                </a:solidFill>
                <a:latin typeface="Calibri" pitchFamily="34" charset="0"/>
              </a:rPr>
              <a:t>6 </a:t>
            </a:r>
            <a:r>
              <a:rPr lang="en-US" sz="1995" b="1" dirty="0">
                <a:solidFill>
                  <a:schemeClr val="bg1"/>
                </a:solidFill>
                <a:latin typeface="Calibri" pitchFamily="34" charset="0"/>
              </a:rPr>
              <a:t>months</a:t>
            </a:r>
            <a:r>
              <a:rPr lang="el-GR" sz="1995" b="1" dirty="0">
                <a:solidFill>
                  <a:schemeClr val="bg1"/>
                </a:solidFill>
                <a:latin typeface="Calibri" pitchFamily="34" charset="0"/>
              </a:rPr>
              <a:t/>
            </a:r>
            <a:br>
              <a:rPr lang="el-GR" sz="1995" b="1" dirty="0">
                <a:solidFill>
                  <a:schemeClr val="bg1"/>
                </a:solidFill>
                <a:latin typeface="Calibri" pitchFamily="34" charset="0"/>
              </a:rPr>
            </a:br>
            <a:r>
              <a:rPr lang="el-GR" sz="1995" b="1" dirty="0">
                <a:solidFill>
                  <a:schemeClr val="bg1"/>
                </a:solidFill>
                <a:latin typeface="Calibri" pitchFamily="34" charset="0"/>
              </a:rPr>
              <a:t>6 </a:t>
            </a:r>
            <a:r>
              <a:rPr lang="en-US" sz="1995" b="1" dirty="0">
                <a:solidFill>
                  <a:schemeClr val="bg1"/>
                </a:solidFill>
                <a:latin typeface="Calibri" pitchFamily="34" charset="0"/>
              </a:rPr>
              <a:t>buses</a:t>
            </a:r>
            <a:r>
              <a:rPr lang="el-GR" sz="1995" b="1" dirty="0">
                <a:solidFill>
                  <a:schemeClr val="bg1"/>
                </a:solidFill>
                <a:latin typeface="Calibri" pitchFamily="34" charset="0"/>
              </a:rPr>
              <a:t/>
            </a:r>
            <a:br>
              <a:rPr lang="el-GR" sz="1995" b="1" dirty="0">
                <a:solidFill>
                  <a:schemeClr val="bg1"/>
                </a:solidFill>
                <a:latin typeface="Calibri" pitchFamily="34" charset="0"/>
              </a:rPr>
            </a:br>
            <a:r>
              <a:rPr lang="el-GR" sz="1995" b="1" dirty="0">
                <a:solidFill>
                  <a:schemeClr val="bg1"/>
                </a:solidFill>
                <a:latin typeface="Calibri" pitchFamily="34" charset="0"/>
              </a:rPr>
              <a:t>1.490 </a:t>
            </a:r>
            <a:r>
              <a:rPr lang="en-US" sz="1995" b="1" dirty="0">
                <a:solidFill>
                  <a:schemeClr val="bg1"/>
                </a:solidFill>
                <a:latin typeface="Calibri" pitchFamily="34" charset="0"/>
              </a:rPr>
              <a:t>itinerary</a:t>
            </a:r>
            <a:r>
              <a:rPr lang="el-GR" sz="1995" b="1" dirty="0">
                <a:solidFill>
                  <a:schemeClr val="bg1"/>
                </a:solidFill>
                <a:latin typeface="Calibri" pitchFamily="34" charset="0"/>
              </a:rPr>
              <a:t/>
            </a:r>
            <a:br>
              <a:rPr lang="el-GR" sz="1995" b="1" dirty="0">
                <a:solidFill>
                  <a:schemeClr val="bg1"/>
                </a:solidFill>
                <a:latin typeface="Calibri" pitchFamily="34" charset="0"/>
              </a:rPr>
            </a:br>
            <a:r>
              <a:rPr lang="el-GR" sz="1995" b="1" dirty="0">
                <a:solidFill>
                  <a:schemeClr val="bg1"/>
                </a:solidFill>
                <a:latin typeface="Calibri" pitchFamily="34" charset="0"/>
              </a:rPr>
              <a:t>3.580 </a:t>
            </a:r>
            <a:r>
              <a:rPr lang="en-US" sz="1995" b="1" dirty="0">
                <a:solidFill>
                  <a:schemeClr val="bg1"/>
                </a:solidFill>
                <a:latin typeface="Calibri" pitchFamily="34" charset="0"/>
              </a:rPr>
              <a:t>kilometers</a:t>
            </a:r>
            <a:r>
              <a:rPr lang="el-GR" sz="1995" b="1" dirty="0">
                <a:solidFill>
                  <a:schemeClr val="bg1"/>
                </a:solidFill>
                <a:latin typeface="Calibri" pitchFamily="34" charset="0"/>
              </a:rPr>
              <a:t/>
            </a:r>
            <a:br>
              <a:rPr lang="el-GR" sz="1995" b="1" dirty="0">
                <a:solidFill>
                  <a:schemeClr val="bg1"/>
                </a:solidFill>
                <a:latin typeface="Calibri" pitchFamily="34" charset="0"/>
              </a:rPr>
            </a:br>
            <a:r>
              <a:rPr lang="el-GR" sz="1995" b="1" dirty="0">
                <a:solidFill>
                  <a:schemeClr val="bg1"/>
                </a:solidFill>
                <a:latin typeface="Calibri" pitchFamily="34" charset="0"/>
              </a:rPr>
              <a:t>12.138</a:t>
            </a:r>
            <a:r>
              <a:rPr lang="en-US" sz="1995" b="1" dirty="0">
                <a:solidFill>
                  <a:schemeClr val="bg1"/>
                </a:solidFill>
                <a:latin typeface="Calibri" pitchFamily="34" charset="0"/>
              </a:rPr>
              <a:t> passengers</a:t>
            </a:r>
            <a:r>
              <a:rPr lang="el-GR" sz="1995" b="1" dirty="0">
                <a:solidFill>
                  <a:schemeClr val="bg1"/>
                </a:solidFill>
                <a:latin typeface="Calibri" pitchFamily="34" charset="0"/>
              </a:rPr>
              <a:t> </a:t>
            </a:r>
            <a:r>
              <a:rPr lang="el-GR" sz="1995" dirty="0">
                <a:solidFill>
                  <a:schemeClr val="bg1"/>
                </a:solidFill>
                <a:latin typeface="Calibri" pitchFamily="34" charset="0"/>
              </a:rPr>
              <a:t> </a:t>
            </a:r>
          </a:p>
        </p:txBody>
      </p:sp>
    </p:spTree>
    <p:extLst>
      <p:ext uri="{BB962C8B-B14F-4D97-AF65-F5344CB8AC3E}">
        <p14:creationId xmlns:p14="http://schemas.microsoft.com/office/powerpoint/2010/main" val="2632264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067037" y="955989"/>
            <a:ext cx="7766936" cy="3543265"/>
          </a:xfrm>
        </p:spPr>
        <p:txBody>
          <a:bodyPr>
            <a:normAutofit/>
          </a:bodyPr>
          <a:lstStyle/>
          <a:p>
            <a:pPr algn="ctr"/>
            <a:r>
              <a:rPr lang="en-US" sz="2800" dirty="0"/>
              <a:t>Please contact me for more information.</a:t>
            </a:r>
          </a:p>
          <a:p>
            <a:pPr algn="ctr"/>
            <a:r>
              <a:rPr lang="en-US" sz="2800" dirty="0">
                <a:solidFill>
                  <a:schemeClr val="accent1"/>
                </a:solidFill>
              </a:rPr>
              <a:t>lanthopo@teilar.gr</a:t>
            </a:r>
          </a:p>
          <a:p>
            <a:pPr algn="ctr"/>
            <a:endParaRPr lang="en-US" sz="2800" dirty="0"/>
          </a:p>
          <a:p>
            <a:pPr algn="ctr"/>
            <a:endParaRPr lang="en-US" sz="2800" dirty="0"/>
          </a:p>
          <a:p>
            <a:pPr algn="ctr"/>
            <a:r>
              <a:rPr lang="en-US" sz="2800" dirty="0"/>
              <a:t>Thank you for your attention!</a:t>
            </a:r>
          </a:p>
          <a:p>
            <a:pPr algn="ctr"/>
            <a:endParaRPr lang="en-US" sz="2800" dirty="0"/>
          </a:p>
        </p:txBody>
      </p:sp>
      <p:pic>
        <p:nvPicPr>
          <p:cNvPr id="3" name="Picture 2">
            <a:extLst>
              <a:ext uri="{FF2B5EF4-FFF2-40B4-BE49-F238E27FC236}">
                <a16:creationId xmlns:a16="http://schemas.microsoft.com/office/drawing/2014/main" xmlns="" id="{FC65196B-9043-4F05-8A50-22BA9B98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51" y="4633419"/>
            <a:ext cx="2147911" cy="2147911"/>
          </a:xfrm>
          <a:prstGeom prst="rect">
            <a:avLst/>
          </a:prstGeom>
        </p:spPr>
      </p:pic>
      <p:sp>
        <p:nvSpPr>
          <p:cNvPr id="8" name="TextBox 7">
            <a:extLst>
              <a:ext uri="{FF2B5EF4-FFF2-40B4-BE49-F238E27FC236}">
                <a16:creationId xmlns:a16="http://schemas.microsoft.com/office/drawing/2014/main" xmlns="" id="{2A989418-E4ED-411D-90EA-D9087DC27F6E}"/>
              </a:ext>
            </a:extLst>
          </p:cNvPr>
          <p:cNvSpPr txBox="1"/>
          <p:nvPr/>
        </p:nvSpPr>
        <p:spPr>
          <a:xfrm>
            <a:off x="2838562" y="4499255"/>
            <a:ext cx="7588806" cy="1600438"/>
          </a:xfrm>
          <a:prstGeom prst="rect">
            <a:avLst/>
          </a:prstGeom>
          <a:noFill/>
        </p:spPr>
        <p:txBody>
          <a:bodyPr wrap="square" rtlCol="0">
            <a:spAutoFit/>
          </a:bodyPr>
          <a:lstStyle/>
          <a:p>
            <a:r>
              <a:rPr lang="en-US" sz="1400" dirty="0"/>
              <a:t>http://de.teithessaly.gr/story/en-US/108/ANTHOPOULOS_Leonidas_Associate_Professor.html  </a:t>
            </a:r>
          </a:p>
          <a:p>
            <a:endParaRPr lang="en-US" sz="1400" dirty="0"/>
          </a:p>
          <a:p>
            <a:endParaRPr lang="en-US" sz="1400" dirty="0"/>
          </a:p>
          <a:p>
            <a:r>
              <a:rPr lang="en-US" sz="1400" dirty="0"/>
              <a:t>https://scholar.google.gr/citations?user=oh6zqcUAAAAJ&amp;hl=el&amp;oi=ao </a:t>
            </a:r>
          </a:p>
          <a:p>
            <a:r>
              <a:rPr lang="en-US" sz="1400" dirty="0"/>
              <a:t>https://www.researchgate.net/profile/Leonidas_Anthopoulos, </a:t>
            </a:r>
          </a:p>
          <a:p>
            <a:r>
              <a:rPr lang="en-US" sz="1400" dirty="0"/>
              <a:t>https://gr.linkedin.com/in/https://gr.linkedin.com/in/leonidasanthopoulos </a:t>
            </a:r>
            <a:endParaRPr lang="el-GR" sz="1400" dirty="0"/>
          </a:p>
        </p:txBody>
      </p:sp>
      <p:pic>
        <p:nvPicPr>
          <p:cNvPr id="12" name="Picture 11">
            <a:extLst>
              <a:ext uri="{FF2B5EF4-FFF2-40B4-BE49-F238E27FC236}">
                <a16:creationId xmlns:a16="http://schemas.microsoft.com/office/drawing/2014/main" xmlns="" id="{8374A27B-0AEC-41F3-B361-7527EC6DB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024" y="3817618"/>
            <a:ext cx="1971513" cy="2963712"/>
          </a:xfrm>
          <a:prstGeom prst="rect">
            <a:avLst/>
          </a:prstGeom>
        </p:spPr>
      </p:pic>
      <p:pic>
        <p:nvPicPr>
          <p:cNvPr id="7" name="Picture 2" descr="Αποτέλεσμα εικόνας για questions png">
            <a:extLst>
              <a:ext uri="{FF2B5EF4-FFF2-40B4-BE49-F238E27FC236}">
                <a16:creationId xmlns:a16="http://schemas.microsoft.com/office/drawing/2014/main" xmlns="" id="{C052AB8F-3C82-4FD3-B971-5AFD86E60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0"/>
            <a:ext cx="3280233" cy="32802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A41CAD8-178D-4B49-9C07-720B70DAB2A1}"/>
              </a:ext>
            </a:extLst>
          </p:cNvPr>
          <p:cNvSpPr txBox="1"/>
          <p:nvPr/>
        </p:nvSpPr>
        <p:spPr>
          <a:xfrm>
            <a:off x="3061158" y="2166542"/>
            <a:ext cx="5386387" cy="584775"/>
          </a:xfrm>
          <a:prstGeom prst="rect">
            <a:avLst/>
          </a:prstGeom>
          <a:noFill/>
        </p:spPr>
        <p:txBody>
          <a:bodyPr wrap="square" rtlCol="0">
            <a:spAutoFit/>
          </a:bodyPr>
          <a:lstStyle/>
          <a:p>
            <a:pPr algn="ctr"/>
            <a:r>
              <a:rPr lang="en-US" sz="3200" dirty="0">
                <a:solidFill>
                  <a:srgbClr val="FF0000"/>
                </a:solidFill>
              </a:rPr>
              <a:t>http://smart.trikalacity.gr </a:t>
            </a:r>
            <a:endParaRPr lang="el-GR" sz="3200" dirty="0">
              <a:solidFill>
                <a:srgbClr val="FF0000"/>
              </a:solidFill>
            </a:endParaRPr>
          </a:p>
        </p:txBody>
      </p:sp>
    </p:spTree>
    <p:extLst>
      <p:ext uri="{BB962C8B-B14F-4D97-AF65-F5344CB8AC3E}">
        <p14:creationId xmlns:p14="http://schemas.microsoft.com/office/powerpoint/2010/main" val="70752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4" name="Picture 4" descr="15941110_10154836315640011_1849473936611152408_n-800x449"/>
          <p:cNvPicPr>
            <a:picLocks noChangeAspect="1" noChangeArrowheads="1"/>
          </p:cNvPicPr>
          <p:nvPr/>
        </p:nvPicPr>
        <p:blipFill>
          <a:blip r:embed="rId2"/>
          <a:srcRect l="9698" r="16328" b="6531"/>
          <a:stretch>
            <a:fillRect/>
          </a:stretch>
        </p:blipFill>
        <p:spPr bwMode="auto">
          <a:xfrm>
            <a:off x="1247607" y="0"/>
            <a:ext cx="9696786" cy="6876715"/>
          </a:xfrm>
          <a:prstGeom prst="rect">
            <a:avLst/>
          </a:prstGeom>
          <a:noFill/>
        </p:spPr>
      </p:pic>
      <p:sp>
        <p:nvSpPr>
          <p:cNvPr id="35849" name="object 3"/>
          <p:cNvSpPr>
            <a:spLocks/>
          </p:cNvSpPr>
          <p:nvPr/>
        </p:nvSpPr>
        <p:spPr bwMode="auto">
          <a:xfrm>
            <a:off x="6579688" y="250481"/>
            <a:ext cx="4145894" cy="3109421"/>
          </a:xfrm>
          <a:custGeom>
            <a:avLst/>
            <a:gdLst/>
            <a:ahLst/>
            <a:cxnLst>
              <a:cxn ang="0">
                <a:pos x="0" y="1143000"/>
              </a:cxn>
              <a:cxn ang="0">
                <a:pos x="9486900" y="1143000"/>
              </a:cxn>
              <a:cxn ang="0">
                <a:pos x="9486900" y="0"/>
              </a:cxn>
              <a:cxn ang="0">
                <a:pos x="0" y="0"/>
              </a:cxn>
              <a:cxn ang="0">
                <a:pos x="0" y="1143000"/>
              </a:cxn>
            </a:cxnLst>
            <a:rect l="0" t="0" r="r" b="b"/>
            <a:pathLst>
              <a:path w="9486900" h="1143000">
                <a:moveTo>
                  <a:pt x="0" y="1143000"/>
                </a:moveTo>
                <a:lnTo>
                  <a:pt x="9486900" y="1143000"/>
                </a:lnTo>
                <a:lnTo>
                  <a:pt x="9486900" y="0"/>
                </a:lnTo>
                <a:lnTo>
                  <a:pt x="0" y="0"/>
                </a:lnTo>
                <a:lnTo>
                  <a:pt x="0" y="1143000"/>
                </a:lnTo>
                <a:close/>
              </a:path>
            </a:pathLst>
          </a:custGeom>
          <a:solidFill>
            <a:srgbClr val="FFFFFF">
              <a:alpha val="78000"/>
            </a:srgbClr>
          </a:solidFill>
          <a:ln w="9525">
            <a:noFill/>
            <a:round/>
            <a:headEnd/>
            <a:tailEnd/>
          </a:ln>
        </p:spPr>
        <p:txBody>
          <a:bodyPr lIns="0" tIns="0" rIns="0" bIns="0"/>
          <a:lstStyle/>
          <a:p>
            <a:endParaRPr lang="el-GR" sz="1632"/>
          </a:p>
        </p:txBody>
      </p:sp>
      <p:sp>
        <p:nvSpPr>
          <p:cNvPr id="4" name="object 4"/>
          <p:cNvSpPr>
            <a:spLocks/>
          </p:cNvSpPr>
          <p:nvPr/>
        </p:nvSpPr>
        <p:spPr bwMode="auto">
          <a:xfrm>
            <a:off x="6579688" y="319580"/>
            <a:ext cx="4007698" cy="932650"/>
          </a:xfrm>
          <a:prstGeom prst="rect">
            <a:avLst/>
          </a:prstGeom>
          <a:noFill/>
          <a:ln w="9525">
            <a:noFill/>
            <a:miter lim="800000"/>
            <a:headEnd/>
            <a:tailEnd/>
          </a:ln>
        </p:spPr>
        <p:txBody>
          <a:bodyPr lIns="0" tIns="11516" rIns="0" bIns="0">
            <a:spAutoFit/>
          </a:bodyPr>
          <a:lstStyle/>
          <a:p>
            <a:pPr marL="23033" algn="ctr">
              <a:spcBef>
                <a:spcPts val="113"/>
              </a:spcBef>
            </a:pPr>
            <a:r>
              <a:rPr lang="el-GR" sz="5985" b="1">
                <a:solidFill>
                  <a:schemeClr val="accent1"/>
                </a:solidFill>
                <a:latin typeface="Tahoma" pitchFamily="34" charset="0"/>
              </a:rPr>
              <a:t>6.000</a:t>
            </a:r>
          </a:p>
        </p:txBody>
      </p:sp>
      <p:sp>
        <p:nvSpPr>
          <p:cNvPr id="2" name="object 4"/>
          <p:cNvSpPr>
            <a:spLocks/>
          </p:cNvSpPr>
          <p:nvPr/>
        </p:nvSpPr>
        <p:spPr bwMode="auto">
          <a:xfrm>
            <a:off x="6648786" y="1425151"/>
            <a:ext cx="3990423" cy="1963188"/>
          </a:xfrm>
          <a:prstGeom prst="rect">
            <a:avLst/>
          </a:prstGeom>
          <a:noFill/>
          <a:ln w="9525">
            <a:noFill/>
            <a:miter lim="800000"/>
            <a:headEnd/>
            <a:tailEnd/>
          </a:ln>
        </p:spPr>
        <p:txBody>
          <a:bodyPr lIns="0" tIns="11516" rIns="0" bIns="0">
            <a:spAutoFit/>
          </a:bodyPr>
          <a:lstStyle/>
          <a:p>
            <a:pPr marL="23033" algn="ctr">
              <a:spcBef>
                <a:spcPts val="113"/>
              </a:spcBef>
            </a:pPr>
            <a:r>
              <a:rPr lang="en-US" sz="2086" b="1" dirty="0">
                <a:solidFill>
                  <a:srgbClr val="5ABDE0"/>
                </a:solidFill>
                <a:latin typeface="Tahoma" pitchFamily="34" charset="0"/>
              </a:rPr>
              <a:t>famous Greek songs were composed</a:t>
            </a:r>
          </a:p>
          <a:p>
            <a:pPr marL="23033" algn="ctr">
              <a:spcBef>
                <a:spcPts val="113"/>
              </a:spcBef>
            </a:pPr>
            <a:r>
              <a:rPr lang="en-US" sz="2086" b="1" dirty="0">
                <a:solidFill>
                  <a:srgbClr val="5ABDE0"/>
                </a:solidFill>
                <a:latin typeface="Tahoma" pitchFamily="34" charset="0"/>
              </a:rPr>
              <a:t>and performed by</a:t>
            </a:r>
            <a:r>
              <a:rPr lang="el-GR" sz="2086" b="1" dirty="0">
                <a:solidFill>
                  <a:srgbClr val="5ABDE0"/>
                </a:solidFill>
                <a:latin typeface="Tahoma" pitchFamily="34" charset="0"/>
              </a:rPr>
              <a:t>:</a:t>
            </a:r>
            <a:br>
              <a:rPr lang="el-GR" sz="2086" b="1" dirty="0">
                <a:solidFill>
                  <a:srgbClr val="5ABDE0"/>
                </a:solidFill>
                <a:latin typeface="Tahoma" pitchFamily="34" charset="0"/>
              </a:rPr>
            </a:br>
            <a:r>
              <a:rPr lang="en-US" sz="2086" b="1" dirty="0" err="1">
                <a:solidFill>
                  <a:srgbClr val="5ABDE0"/>
                </a:solidFill>
                <a:latin typeface="Tahoma" pitchFamily="34" charset="0"/>
              </a:rPr>
              <a:t>Tsitsanis</a:t>
            </a:r>
            <a:r>
              <a:rPr lang="el-GR" sz="2086" b="1" dirty="0">
                <a:solidFill>
                  <a:srgbClr val="5ABDE0"/>
                </a:solidFill>
                <a:latin typeface="Tahoma" pitchFamily="34" charset="0"/>
              </a:rPr>
              <a:t>, </a:t>
            </a:r>
            <a:r>
              <a:rPr lang="en-US" sz="2086" b="1" dirty="0" err="1">
                <a:solidFill>
                  <a:srgbClr val="5ABDE0"/>
                </a:solidFill>
                <a:latin typeface="Tahoma" pitchFamily="34" charset="0"/>
              </a:rPr>
              <a:t>Virvos</a:t>
            </a:r>
            <a:endParaRPr lang="en-US" sz="2086" b="1" dirty="0">
              <a:solidFill>
                <a:srgbClr val="5ABDE0"/>
              </a:solidFill>
              <a:latin typeface="Tahoma" pitchFamily="34" charset="0"/>
            </a:endParaRPr>
          </a:p>
          <a:p>
            <a:pPr marL="23033" algn="ctr">
              <a:spcBef>
                <a:spcPts val="113"/>
              </a:spcBef>
            </a:pPr>
            <a:r>
              <a:rPr lang="en-US" sz="2086" b="1" dirty="0" err="1">
                <a:solidFill>
                  <a:srgbClr val="5ABDE0"/>
                </a:solidFill>
                <a:latin typeface="Tahoma" pitchFamily="34" charset="0"/>
              </a:rPr>
              <a:t>Kaldaras</a:t>
            </a:r>
            <a:r>
              <a:rPr lang="en-US" sz="2086" b="1" dirty="0">
                <a:solidFill>
                  <a:srgbClr val="5ABDE0"/>
                </a:solidFill>
                <a:latin typeface="Tahoma" pitchFamily="34" charset="0"/>
              </a:rPr>
              <a:t>, </a:t>
            </a:r>
            <a:r>
              <a:rPr lang="en-US" sz="2086" b="1" dirty="0" err="1">
                <a:solidFill>
                  <a:srgbClr val="5ABDE0"/>
                </a:solidFill>
                <a:latin typeface="Tahoma" pitchFamily="34" charset="0"/>
              </a:rPr>
              <a:t>Samoladas</a:t>
            </a:r>
            <a:r>
              <a:rPr lang="en-US" sz="2086" b="1" dirty="0">
                <a:solidFill>
                  <a:srgbClr val="5ABDE0"/>
                </a:solidFill>
                <a:latin typeface="Tahoma" pitchFamily="34" charset="0"/>
              </a:rPr>
              <a:t>, </a:t>
            </a:r>
            <a:r>
              <a:rPr lang="en-US" sz="2086" b="1" dirty="0" err="1">
                <a:solidFill>
                  <a:srgbClr val="5ABDE0"/>
                </a:solidFill>
                <a:latin typeface="Tahoma" pitchFamily="34" charset="0"/>
              </a:rPr>
              <a:t>Mitropanos</a:t>
            </a:r>
            <a:r>
              <a:rPr lang="en-US" sz="2086" b="1" dirty="0">
                <a:solidFill>
                  <a:srgbClr val="5ABDE0"/>
                </a:solidFill>
                <a:latin typeface="Tahoma" pitchFamily="34" charset="0"/>
              </a:rPr>
              <a:t>, </a:t>
            </a:r>
            <a:r>
              <a:rPr lang="en-US" sz="2086" b="1" dirty="0" err="1">
                <a:solidFill>
                  <a:srgbClr val="5ABDE0"/>
                </a:solidFill>
                <a:latin typeface="Tahoma" pitchFamily="34" charset="0"/>
              </a:rPr>
              <a:t>Kolokotronis</a:t>
            </a:r>
            <a:endParaRPr lang="el-GR" sz="2086" b="1" dirty="0">
              <a:solidFill>
                <a:srgbClr val="5ABDE0"/>
              </a:solidFill>
              <a:latin typeface="Tahoma" pitchFamily="34" charset="0"/>
            </a:endParaRPr>
          </a:p>
        </p:txBody>
      </p:sp>
      <p:sp>
        <p:nvSpPr>
          <p:cNvPr id="35852" name="object 3"/>
          <p:cNvSpPr>
            <a:spLocks/>
          </p:cNvSpPr>
          <p:nvPr/>
        </p:nvSpPr>
        <p:spPr bwMode="auto">
          <a:xfrm>
            <a:off x="6579688" y="3498098"/>
            <a:ext cx="4145894" cy="3109421"/>
          </a:xfrm>
          <a:custGeom>
            <a:avLst/>
            <a:gdLst/>
            <a:ahLst/>
            <a:cxnLst>
              <a:cxn ang="0">
                <a:pos x="0" y="1143000"/>
              </a:cxn>
              <a:cxn ang="0">
                <a:pos x="9486900" y="1143000"/>
              </a:cxn>
              <a:cxn ang="0">
                <a:pos x="9486900" y="0"/>
              </a:cxn>
              <a:cxn ang="0">
                <a:pos x="0" y="0"/>
              </a:cxn>
              <a:cxn ang="0">
                <a:pos x="0" y="1143000"/>
              </a:cxn>
            </a:cxnLst>
            <a:rect l="0" t="0" r="r" b="b"/>
            <a:pathLst>
              <a:path w="9486900" h="1143000">
                <a:moveTo>
                  <a:pt x="0" y="1143000"/>
                </a:moveTo>
                <a:lnTo>
                  <a:pt x="9486900" y="1143000"/>
                </a:lnTo>
                <a:lnTo>
                  <a:pt x="9486900" y="0"/>
                </a:lnTo>
                <a:lnTo>
                  <a:pt x="0" y="0"/>
                </a:lnTo>
                <a:lnTo>
                  <a:pt x="0" y="1143000"/>
                </a:lnTo>
                <a:close/>
              </a:path>
            </a:pathLst>
          </a:custGeom>
          <a:solidFill>
            <a:srgbClr val="FFFFFF">
              <a:alpha val="78000"/>
            </a:srgbClr>
          </a:solidFill>
          <a:ln w="9525">
            <a:noFill/>
            <a:round/>
            <a:headEnd/>
            <a:tailEnd/>
          </a:ln>
        </p:spPr>
        <p:txBody>
          <a:bodyPr lIns="0" tIns="0" rIns="0" bIns="0"/>
          <a:lstStyle/>
          <a:p>
            <a:endParaRPr lang="el-GR" sz="1632"/>
          </a:p>
        </p:txBody>
      </p:sp>
      <p:sp>
        <p:nvSpPr>
          <p:cNvPr id="3" name="object 4"/>
          <p:cNvSpPr>
            <a:spLocks/>
          </p:cNvSpPr>
          <p:nvPr/>
        </p:nvSpPr>
        <p:spPr bwMode="auto">
          <a:xfrm>
            <a:off x="6579688" y="3567197"/>
            <a:ext cx="4007698" cy="1127960"/>
          </a:xfrm>
          <a:prstGeom prst="rect">
            <a:avLst/>
          </a:prstGeom>
          <a:noFill/>
          <a:ln w="9525">
            <a:noFill/>
            <a:miter lim="800000"/>
            <a:headEnd/>
            <a:tailEnd/>
          </a:ln>
        </p:spPr>
        <p:txBody>
          <a:bodyPr lIns="0" tIns="11516" rIns="0" bIns="0">
            <a:spAutoFit/>
          </a:bodyPr>
          <a:lstStyle/>
          <a:p>
            <a:pPr marL="23033" algn="ctr">
              <a:spcBef>
                <a:spcPts val="113"/>
              </a:spcBef>
            </a:pPr>
            <a:r>
              <a:rPr lang="el-GR" sz="7254" b="1" dirty="0">
                <a:solidFill>
                  <a:schemeClr val="accent1"/>
                </a:solidFill>
                <a:latin typeface="Tahoma" pitchFamily="34" charset="0"/>
              </a:rPr>
              <a:t>Νο.1</a:t>
            </a:r>
          </a:p>
        </p:txBody>
      </p:sp>
      <p:sp>
        <p:nvSpPr>
          <p:cNvPr id="5" name="object 4"/>
          <p:cNvSpPr>
            <a:spLocks/>
          </p:cNvSpPr>
          <p:nvPr/>
        </p:nvSpPr>
        <p:spPr bwMode="auto">
          <a:xfrm>
            <a:off x="6648786" y="4672768"/>
            <a:ext cx="3990423" cy="1559488"/>
          </a:xfrm>
          <a:prstGeom prst="rect">
            <a:avLst/>
          </a:prstGeom>
          <a:noFill/>
          <a:ln w="9525">
            <a:noFill/>
            <a:miter lim="800000"/>
            <a:headEnd/>
            <a:tailEnd/>
          </a:ln>
        </p:spPr>
        <p:txBody>
          <a:bodyPr lIns="0" tIns="11516" rIns="0" bIns="0">
            <a:spAutoFit/>
          </a:bodyPr>
          <a:lstStyle/>
          <a:p>
            <a:pPr marL="23033" algn="ctr">
              <a:spcBef>
                <a:spcPts val="113"/>
              </a:spcBef>
            </a:pPr>
            <a:r>
              <a:rPr lang="en-US" sz="1995" b="1" dirty="0">
                <a:solidFill>
                  <a:srgbClr val="5ABDE0"/>
                </a:solidFill>
                <a:latin typeface="Tahoma" pitchFamily="34" charset="0"/>
              </a:rPr>
              <a:t>Prefecture in bottling </a:t>
            </a:r>
            <a:r>
              <a:rPr lang="en-US" sz="1995" b="1" dirty="0" err="1">
                <a:solidFill>
                  <a:srgbClr val="5ABDE0"/>
                </a:solidFill>
                <a:latin typeface="Tahoma" pitchFamily="34" charset="0"/>
              </a:rPr>
              <a:t>Tsipouro</a:t>
            </a:r>
            <a:r>
              <a:rPr lang="en-US" sz="1995" b="1" dirty="0">
                <a:solidFill>
                  <a:srgbClr val="5ABDE0"/>
                </a:solidFill>
                <a:latin typeface="Tahoma" pitchFamily="34" charset="0"/>
              </a:rPr>
              <a:t> (famous Greek drink) </a:t>
            </a:r>
          </a:p>
          <a:p>
            <a:pPr marL="23033" algn="ctr">
              <a:spcBef>
                <a:spcPts val="113"/>
              </a:spcBef>
            </a:pPr>
            <a:r>
              <a:rPr lang="en-US" sz="1995" b="1" dirty="0">
                <a:solidFill>
                  <a:srgbClr val="5ABDE0"/>
                </a:solidFill>
                <a:latin typeface="Tahoma" pitchFamily="34" charset="0"/>
              </a:rPr>
              <a:t>and feta cheese</a:t>
            </a:r>
            <a:r>
              <a:rPr lang="el-GR" sz="1995" b="1" dirty="0">
                <a:solidFill>
                  <a:srgbClr val="5ABDE0"/>
                </a:solidFill>
                <a:latin typeface="Tahoma" pitchFamily="34" charset="0"/>
              </a:rPr>
              <a:t/>
            </a:r>
            <a:br>
              <a:rPr lang="el-GR" sz="1995" b="1" dirty="0">
                <a:solidFill>
                  <a:srgbClr val="5ABDE0"/>
                </a:solidFill>
                <a:latin typeface="Tahoma" pitchFamily="34" charset="0"/>
              </a:rPr>
            </a:br>
            <a:r>
              <a:rPr lang="en-US" sz="1995" b="1" dirty="0">
                <a:solidFill>
                  <a:srgbClr val="5ABDE0"/>
                </a:solidFill>
                <a:latin typeface="Tahoma" pitchFamily="34" charset="0"/>
              </a:rPr>
              <a:t>Also famous the </a:t>
            </a:r>
            <a:r>
              <a:rPr lang="en-US" sz="1995" b="1" dirty="0" err="1">
                <a:solidFill>
                  <a:srgbClr val="5ABDE0"/>
                </a:solidFill>
                <a:latin typeface="Tahoma" pitchFamily="34" charset="0"/>
              </a:rPr>
              <a:t>Trikalian</a:t>
            </a:r>
            <a:r>
              <a:rPr lang="en-US" sz="1995" b="1" dirty="0">
                <a:solidFill>
                  <a:srgbClr val="5ABDE0"/>
                </a:solidFill>
                <a:latin typeface="Tahoma" pitchFamily="34" charset="0"/>
              </a:rPr>
              <a:t> sausage!</a:t>
            </a:r>
            <a:endParaRPr lang="el-GR" sz="1995" b="1" dirty="0">
              <a:solidFill>
                <a:srgbClr val="5ABDE0"/>
              </a:solidFill>
              <a:latin typeface="Tahoma" pitchFamily="34" charset="0"/>
            </a:endParaRPr>
          </a:p>
        </p:txBody>
      </p:sp>
    </p:spTree>
    <p:extLst>
      <p:ext uri="{BB962C8B-B14F-4D97-AF65-F5344CB8AC3E}">
        <p14:creationId xmlns:p14="http://schemas.microsoft.com/office/powerpoint/2010/main" val="235159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39DC3-8006-4D01-87BD-4CF061C7C542}"/>
              </a:ext>
            </a:extLst>
          </p:cNvPr>
          <p:cNvSpPr>
            <a:spLocks noGrp="1"/>
          </p:cNvSpPr>
          <p:nvPr>
            <p:ph type="title"/>
          </p:nvPr>
        </p:nvSpPr>
        <p:spPr>
          <a:xfrm>
            <a:off x="1130270" y="953324"/>
            <a:ext cx="4741893" cy="1049235"/>
          </a:xfrm>
        </p:spPr>
        <p:txBody>
          <a:bodyPr/>
          <a:lstStyle/>
          <a:p>
            <a:r>
              <a:rPr lang="en-US" dirty="0"/>
              <a:t>Strengths</a:t>
            </a:r>
            <a:endParaRPr lang="el-GR" dirty="0"/>
          </a:p>
        </p:txBody>
      </p:sp>
      <p:sp>
        <p:nvSpPr>
          <p:cNvPr id="3" name="Content Placeholder 2">
            <a:extLst>
              <a:ext uri="{FF2B5EF4-FFF2-40B4-BE49-F238E27FC236}">
                <a16:creationId xmlns:a16="http://schemas.microsoft.com/office/drawing/2014/main" xmlns="" id="{D41862A7-36C1-44FE-9A74-3DD74E11C12B}"/>
              </a:ext>
            </a:extLst>
          </p:cNvPr>
          <p:cNvSpPr>
            <a:spLocks noGrp="1"/>
          </p:cNvSpPr>
          <p:nvPr>
            <p:ph idx="1"/>
          </p:nvPr>
        </p:nvSpPr>
        <p:spPr>
          <a:xfrm>
            <a:off x="1130270" y="2171769"/>
            <a:ext cx="4741893" cy="3294576"/>
          </a:xfrm>
          <a:solidFill>
            <a:schemeClr val="accent2"/>
          </a:solidFill>
        </p:spPr>
        <p:txBody>
          <a:bodyPr/>
          <a:lstStyle/>
          <a:p>
            <a:r>
              <a:rPr lang="en-US" dirty="0"/>
              <a:t>Agriculture</a:t>
            </a:r>
            <a:endParaRPr lang="el-GR" dirty="0"/>
          </a:p>
          <a:p>
            <a:r>
              <a:rPr lang="en-US" dirty="0"/>
              <a:t>Strong higher education system</a:t>
            </a:r>
            <a:endParaRPr lang="el-GR" dirty="0"/>
          </a:p>
          <a:p>
            <a:r>
              <a:rPr lang="en-US" dirty="0"/>
              <a:t>A long “smart” story</a:t>
            </a:r>
            <a:endParaRPr lang="el-GR" dirty="0"/>
          </a:p>
          <a:p>
            <a:r>
              <a:rPr lang="en-US" dirty="0"/>
              <a:t>Branding (Elves Mill</a:t>
            </a:r>
            <a:r>
              <a:rPr lang="el-GR" dirty="0"/>
              <a:t>)</a:t>
            </a:r>
          </a:p>
          <a:p>
            <a:r>
              <a:rPr lang="en-US" dirty="0"/>
              <a:t>Coherent community</a:t>
            </a:r>
            <a:endParaRPr lang="el-GR" dirty="0"/>
          </a:p>
        </p:txBody>
      </p:sp>
      <p:sp>
        <p:nvSpPr>
          <p:cNvPr id="4" name="Title 1">
            <a:extLst>
              <a:ext uri="{FF2B5EF4-FFF2-40B4-BE49-F238E27FC236}">
                <a16:creationId xmlns:a16="http://schemas.microsoft.com/office/drawing/2014/main" xmlns="" id="{BA1D804A-FE01-4BDD-A09F-2BC36051B067}"/>
              </a:ext>
            </a:extLst>
          </p:cNvPr>
          <p:cNvSpPr txBox="1">
            <a:spLocks/>
          </p:cNvSpPr>
          <p:nvPr/>
        </p:nvSpPr>
        <p:spPr>
          <a:xfrm>
            <a:off x="6430933" y="953324"/>
            <a:ext cx="4741893"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dirty="0"/>
              <a:t>Weaknesses</a:t>
            </a:r>
            <a:endParaRPr lang="el-GR" dirty="0"/>
          </a:p>
        </p:txBody>
      </p:sp>
      <p:sp>
        <p:nvSpPr>
          <p:cNvPr id="5" name="Content Placeholder 2">
            <a:extLst>
              <a:ext uri="{FF2B5EF4-FFF2-40B4-BE49-F238E27FC236}">
                <a16:creationId xmlns:a16="http://schemas.microsoft.com/office/drawing/2014/main" xmlns="" id="{DA48821E-8FA3-4BFC-9927-D8C0725CDD66}"/>
              </a:ext>
            </a:extLst>
          </p:cNvPr>
          <p:cNvSpPr txBox="1">
            <a:spLocks/>
          </p:cNvSpPr>
          <p:nvPr/>
        </p:nvSpPr>
        <p:spPr>
          <a:xfrm>
            <a:off x="6430933" y="2171769"/>
            <a:ext cx="5199092" cy="3294576"/>
          </a:xfrm>
          <a:prstGeom prst="rect">
            <a:avLst/>
          </a:prstGeom>
          <a:solidFill>
            <a:schemeClr val="accent5">
              <a:lumMod val="40000"/>
              <a:lumOff val="60000"/>
            </a:scheme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Low local GDP</a:t>
            </a:r>
            <a:endParaRPr lang="el-GR" dirty="0"/>
          </a:p>
          <a:p>
            <a:r>
              <a:rPr lang="en-US" dirty="0"/>
              <a:t>High levels of unemployment</a:t>
            </a:r>
            <a:endParaRPr lang="el-GR" dirty="0"/>
          </a:p>
          <a:p>
            <a:r>
              <a:rPr lang="en-US" dirty="0"/>
              <a:t>Only 2 university departments</a:t>
            </a:r>
            <a:endParaRPr lang="el-GR" dirty="0"/>
          </a:p>
          <a:p>
            <a:r>
              <a:rPr lang="en-US" dirty="0"/>
              <a:t>National</a:t>
            </a:r>
            <a:r>
              <a:rPr lang="el-GR" dirty="0"/>
              <a:t> «</a:t>
            </a:r>
            <a:r>
              <a:rPr lang="en-US" dirty="0"/>
              <a:t>Brain drain</a:t>
            </a:r>
            <a:r>
              <a:rPr lang="el-GR" dirty="0"/>
              <a:t>»</a:t>
            </a:r>
          </a:p>
        </p:txBody>
      </p:sp>
      <p:sp>
        <p:nvSpPr>
          <p:cNvPr id="6" name="Title 1">
            <a:extLst>
              <a:ext uri="{FF2B5EF4-FFF2-40B4-BE49-F238E27FC236}">
                <a16:creationId xmlns:a16="http://schemas.microsoft.com/office/drawing/2014/main" xmlns="" id="{7BB866E7-3528-46F6-9D65-038931AE189B}"/>
              </a:ext>
            </a:extLst>
          </p:cNvPr>
          <p:cNvSpPr txBox="1">
            <a:spLocks/>
          </p:cNvSpPr>
          <p:nvPr/>
        </p:nvSpPr>
        <p:spPr>
          <a:xfrm>
            <a:off x="1118147" y="96199"/>
            <a:ext cx="9603275" cy="687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dirty="0"/>
              <a:t>Experimenting in Trikala</a:t>
            </a:r>
            <a:endParaRPr lang="el-GR" dirty="0"/>
          </a:p>
        </p:txBody>
      </p:sp>
    </p:spTree>
    <p:extLst>
      <p:ext uri="{BB962C8B-B14F-4D97-AF65-F5344CB8AC3E}">
        <p14:creationId xmlns:p14="http://schemas.microsoft.com/office/powerpoint/2010/main" val="5211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39DC3-8006-4D01-87BD-4CF061C7C542}"/>
              </a:ext>
            </a:extLst>
          </p:cNvPr>
          <p:cNvSpPr>
            <a:spLocks noGrp="1"/>
          </p:cNvSpPr>
          <p:nvPr>
            <p:ph type="title"/>
          </p:nvPr>
        </p:nvSpPr>
        <p:spPr>
          <a:xfrm>
            <a:off x="1130270" y="953324"/>
            <a:ext cx="4741893" cy="1049235"/>
          </a:xfrm>
        </p:spPr>
        <p:txBody>
          <a:bodyPr/>
          <a:lstStyle/>
          <a:p>
            <a:r>
              <a:rPr lang="en-US" dirty="0"/>
              <a:t>Opportunities</a:t>
            </a:r>
            <a:endParaRPr lang="el-GR" dirty="0"/>
          </a:p>
        </p:txBody>
      </p:sp>
      <p:sp>
        <p:nvSpPr>
          <p:cNvPr id="3" name="Content Placeholder 2">
            <a:extLst>
              <a:ext uri="{FF2B5EF4-FFF2-40B4-BE49-F238E27FC236}">
                <a16:creationId xmlns:a16="http://schemas.microsoft.com/office/drawing/2014/main" xmlns="" id="{D41862A7-36C1-44FE-9A74-3DD74E11C12B}"/>
              </a:ext>
            </a:extLst>
          </p:cNvPr>
          <p:cNvSpPr>
            <a:spLocks noGrp="1"/>
          </p:cNvSpPr>
          <p:nvPr>
            <p:ph idx="1"/>
          </p:nvPr>
        </p:nvSpPr>
        <p:spPr>
          <a:xfrm>
            <a:off x="1130270" y="2171769"/>
            <a:ext cx="4741893" cy="3294576"/>
          </a:xfrm>
          <a:solidFill>
            <a:schemeClr val="accent2">
              <a:lumMod val="40000"/>
              <a:lumOff val="60000"/>
            </a:schemeClr>
          </a:solidFill>
        </p:spPr>
        <p:txBody>
          <a:bodyPr>
            <a:normAutofit/>
          </a:bodyPr>
          <a:lstStyle/>
          <a:p>
            <a:r>
              <a:rPr lang="en-US" dirty="0"/>
              <a:t>Brand new transportation networks</a:t>
            </a:r>
            <a:endParaRPr lang="el-GR" dirty="0"/>
          </a:p>
          <a:p>
            <a:r>
              <a:rPr lang="en-US" dirty="0"/>
              <a:t>Regional Mobility </a:t>
            </a:r>
            <a:endParaRPr lang="el-GR" dirty="0"/>
          </a:p>
          <a:p>
            <a:r>
              <a:rPr lang="en-US" dirty="0"/>
              <a:t>Regional Innovation Strategy</a:t>
            </a:r>
            <a:r>
              <a:rPr lang="el-GR" dirty="0"/>
              <a:t> </a:t>
            </a:r>
            <a:r>
              <a:rPr lang="en-US" dirty="0"/>
              <a:t>(RIS3)</a:t>
            </a:r>
          </a:p>
          <a:p>
            <a:r>
              <a:rPr lang="en-US" dirty="0"/>
              <a:t>International recognition</a:t>
            </a:r>
            <a:endParaRPr lang="el-GR" dirty="0"/>
          </a:p>
          <a:p>
            <a:r>
              <a:rPr lang="en-US" dirty="0"/>
              <a:t>Emerging technologies</a:t>
            </a:r>
            <a:r>
              <a:rPr lang="el-GR" dirty="0"/>
              <a:t> (</a:t>
            </a:r>
            <a:r>
              <a:rPr lang="en-US" dirty="0"/>
              <a:t>STEM, precise architecture etc.</a:t>
            </a:r>
            <a:r>
              <a:rPr lang="el-GR" dirty="0"/>
              <a:t>)</a:t>
            </a:r>
          </a:p>
          <a:p>
            <a:endParaRPr lang="el-GR" dirty="0"/>
          </a:p>
        </p:txBody>
      </p:sp>
      <p:sp>
        <p:nvSpPr>
          <p:cNvPr id="4" name="Title 1">
            <a:extLst>
              <a:ext uri="{FF2B5EF4-FFF2-40B4-BE49-F238E27FC236}">
                <a16:creationId xmlns:a16="http://schemas.microsoft.com/office/drawing/2014/main" xmlns="" id="{BA1D804A-FE01-4BDD-A09F-2BC36051B067}"/>
              </a:ext>
            </a:extLst>
          </p:cNvPr>
          <p:cNvSpPr txBox="1">
            <a:spLocks/>
          </p:cNvSpPr>
          <p:nvPr/>
        </p:nvSpPr>
        <p:spPr>
          <a:xfrm>
            <a:off x="6430933" y="953324"/>
            <a:ext cx="4741893"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dirty="0"/>
              <a:t>Threats</a:t>
            </a:r>
            <a:endParaRPr lang="el-GR" dirty="0"/>
          </a:p>
        </p:txBody>
      </p:sp>
      <p:sp>
        <p:nvSpPr>
          <p:cNvPr id="5" name="Content Placeholder 2">
            <a:extLst>
              <a:ext uri="{FF2B5EF4-FFF2-40B4-BE49-F238E27FC236}">
                <a16:creationId xmlns:a16="http://schemas.microsoft.com/office/drawing/2014/main" xmlns="" id="{DA48821E-8FA3-4BFC-9927-D8C0725CDD66}"/>
              </a:ext>
            </a:extLst>
          </p:cNvPr>
          <p:cNvSpPr txBox="1">
            <a:spLocks/>
          </p:cNvSpPr>
          <p:nvPr/>
        </p:nvSpPr>
        <p:spPr>
          <a:xfrm>
            <a:off x="6430933" y="2171769"/>
            <a:ext cx="5199092" cy="3294576"/>
          </a:xfrm>
          <a:prstGeom prst="rect">
            <a:avLst/>
          </a:prstGeom>
          <a:solidFill>
            <a:schemeClr val="accent4">
              <a:lumMod val="40000"/>
              <a:lumOff val="60000"/>
            </a:scheme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Political and economic uncertainties</a:t>
            </a:r>
            <a:endParaRPr lang="el-GR" dirty="0"/>
          </a:p>
          <a:p>
            <a:r>
              <a:rPr lang="en-US" dirty="0"/>
              <a:t>Changes in tertiary education</a:t>
            </a:r>
            <a:endParaRPr lang="el-GR" dirty="0"/>
          </a:p>
          <a:p>
            <a:r>
              <a:rPr lang="en-US" dirty="0"/>
              <a:t>Climate change effects to local GDP</a:t>
            </a:r>
          </a:p>
          <a:p>
            <a:r>
              <a:rPr lang="en-US" dirty="0"/>
              <a:t>Immigration and community changes</a:t>
            </a:r>
            <a:endParaRPr lang="el-GR" dirty="0"/>
          </a:p>
        </p:txBody>
      </p:sp>
      <p:sp>
        <p:nvSpPr>
          <p:cNvPr id="6" name="Title 1">
            <a:extLst>
              <a:ext uri="{FF2B5EF4-FFF2-40B4-BE49-F238E27FC236}">
                <a16:creationId xmlns:a16="http://schemas.microsoft.com/office/drawing/2014/main" xmlns="" id="{9393A625-E369-43C0-9869-D4C0473539F4}"/>
              </a:ext>
            </a:extLst>
          </p:cNvPr>
          <p:cNvSpPr txBox="1">
            <a:spLocks/>
          </p:cNvSpPr>
          <p:nvPr/>
        </p:nvSpPr>
        <p:spPr>
          <a:xfrm>
            <a:off x="1118147" y="96199"/>
            <a:ext cx="9603275" cy="687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dirty="0"/>
              <a:t>Experimenting in Trikala</a:t>
            </a:r>
            <a:endParaRPr lang="el-GR" dirty="0"/>
          </a:p>
        </p:txBody>
      </p:sp>
    </p:spTree>
    <p:extLst>
      <p:ext uri="{BB962C8B-B14F-4D97-AF65-F5344CB8AC3E}">
        <p14:creationId xmlns:p14="http://schemas.microsoft.com/office/powerpoint/2010/main" val="370832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4B1D31-6F60-4602-8192-F903BB3C00EB}"/>
              </a:ext>
            </a:extLst>
          </p:cNvPr>
          <p:cNvSpPr>
            <a:spLocks noGrp="1"/>
          </p:cNvSpPr>
          <p:nvPr>
            <p:ph type="title"/>
          </p:nvPr>
        </p:nvSpPr>
        <p:spPr/>
        <p:txBody>
          <a:bodyPr/>
          <a:lstStyle/>
          <a:p>
            <a:r>
              <a:rPr lang="en-US" dirty="0"/>
              <a:t>Trikala: a brief smart story</a:t>
            </a:r>
            <a:endParaRPr lang="el-GR" dirty="0"/>
          </a:p>
        </p:txBody>
      </p:sp>
      <p:graphicFrame>
        <p:nvGraphicFramePr>
          <p:cNvPr id="4" name="Content Placeholder 3">
            <a:extLst>
              <a:ext uri="{FF2B5EF4-FFF2-40B4-BE49-F238E27FC236}">
                <a16:creationId xmlns:a16="http://schemas.microsoft.com/office/drawing/2014/main" xmlns="" id="{FE40037D-FBDD-46B2-A3FC-818031E22F98}"/>
              </a:ext>
            </a:extLst>
          </p:cNvPr>
          <p:cNvGraphicFramePr>
            <a:graphicFrameLocks noGrp="1"/>
          </p:cNvGraphicFramePr>
          <p:nvPr>
            <p:ph idx="1"/>
            <p:extLst>
              <p:ext uri="{D42A27DB-BD31-4B8C-83A1-F6EECF244321}">
                <p14:modId xmlns:p14="http://schemas.microsoft.com/office/powerpoint/2010/main" val="1149176370"/>
              </p:ext>
            </p:extLst>
          </p:nvPr>
        </p:nvGraphicFramePr>
        <p:xfrm>
          <a:off x="128588" y="2171700"/>
          <a:ext cx="12063411" cy="373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19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8194" name="object 3"/>
          <p:cNvSpPr>
            <a:spLocks/>
          </p:cNvSpPr>
          <p:nvPr/>
        </p:nvSpPr>
        <p:spPr bwMode="auto">
          <a:xfrm>
            <a:off x="10886811" y="4871426"/>
            <a:ext cx="57582" cy="1867092"/>
          </a:xfrm>
          <a:custGeom>
            <a:avLst/>
            <a:gdLst/>
            <a:ahLst/>
            <a:cxnLst>
              <a:cxn ang="0">
                <a:pos x="0" y="2059305"/>
              </a:cxn>
              <a:cxn ang="0">
                <a:pos x="62483" y="2059305"/>
              </a:cxn>
              <a:cxn ang="0">
                <a:pos x="62483" y="0"/>
              </a:cxn>
              <a:cxn ang="0">
                <a:pos x="0" y="0"/>
              </a:cxn>
              <a:cxn ang="0">
                <a:pos x="0" y="2059305"/>
              </a:cxn>
            </a:cxnLst>
            <a:rect l="0" t="0" r="r" b="b"/>
            <a:pathLst>
              <a:path w="62865" h="2059304">
                <a:moveTo>
                  <a:pt x="0" y="2059305"/>
                </a:moveTo>
                <a:lnTo>
                  <a:pt x="62483" y="2059305"/>
                </a:lnTo>
                <a:lnTo>
                  <a:pt x="62483" y="0"/>
                </a:lnTo>
                <a:lnTo>
                  <a:pt x="0" y="0"/>
                </a:lnTo>
                <a:lnTo>
                  <a:pt x="0" y="2059305"/>
                </a:lnTo>
                <a:close/>
              </a:path>
            </a:pathLst>
          </a:custGeom>
          <a:solidFill>
            <a:srgbClr val="FF6600">
              <a:alpha val="78038"/>
            </a:srgbClr>
          </a:solidFill>
          <a:ln w="9525">
            <a:noFill/>
            <a:round/>
            <a:headEnd/>
            <a:tailEnd/>
          </a:ln>
        </p:spPr>
        <p:txBody>
          <a:bodyPr lIns="0" tIns="0" rIns="0" bIns="0"/>
          <a:lstStyle/>
          <a:p>
            <a:endParaRPr lang="el-GR" sz="1632"/>
          </a:p>
        </p:txBody>
      </p:sp>
      <p:sp>
        <p:nvSpPr>
          <p:cNvPr id="8195" name="object 4"/>
          <p:cNvSpPr>
            <a:spLocks/>
          </p:cNvSpPr>
          <p:nvPr/>
        </p:nvSpPr>
        <p:spPr bwMode="auto">
          <a:xfrm>
            <a:off x="1247607" y="4871426"/>
            <a:ext cx="8810025" cy="1867092"/>
          </a:xfrm>
          <a:custGeom>
            <a:avLst/>
            <a:gdLst/>
            <a:ahLst/>
            <a:cxnLst>
              <a:cxn ang="0">
                <a:pos x="0" y="2059305"/>
              </a:cxn>
              <a:cxn ang="0">
                <a:pos x="9715500" y="2059305"/>
              </a:cxn>
              <a:cxn ang="0">
                <a:pos x="9715500" y="0"/>
              </a:cxn>
              <a:cxn ang="0">
                <a:pos x="0" y="0"/>
              </a:cxn>
              <a:cxn ang="0">
                <a:pos x="0" y="2059305"/>
              </a:cxn>
            </a:cxnLst>
            <a:rect l="0" t="0" r="r" b="b"/>
            <a:pathLst>
              <a:path w="9715500" h="2059304">
                <a:moveTo>
                  <a:pt x="0" y="2059305"/>
                </a:moveTo>
                <a:lnTo>
                  <a:pt x="9715500" y="2059305"/>
                </a:lnTo>
                <a:lnTo>
                  <a:pt x="9715500" y="0"/>
                </a:lnTo>
                <a:lnTo>
                  <a:pt x="0" y="0"/>
                </a:lnTo>
                <a:lnTo>
                  <a:pt x="0" y="2059305"/>
                </a:lnTo>
                <a:close/>
              </a:path>
            </a:pathLst>
          </a:custGeom>
          <a:solidFill>
            <a:srgbClr val="FF6600">
              <a:alpha val="78038"/>
            </a:srgbClr>
          </a:solidFill>
          <a:ln w="9525">
            <a:noFill/>
            <a:round/>
            <a:headEnd/>
            <a:tailEnd/>
          </a:ln>
        </p:spPr>
        <p:txBody>
          <a:bodyPr lIns="0" tIns="0" rIns="0" bIns="0"/>
          <a:lstStyle/>
          <a:p>
            <a:endParaRPr lang="el-GR" sz="1632"/>
          </a:p>
        </p:txBody>
      </p:sp>
      <p:sp>
        <p:nvSpPr>
          <p:cNvPr id="8197" name="object 6"/>
          <p:cNvSpPr>
            <a:spLocks/>
          </p:cNvSpPr>
          <p:nvPr/>
        </p:nvSpPr>
        <p:spPr bwMode="auto">
          <a:xfrm>
            <a:off x="10057632" y="0"/>
            <a:ext cx="829179" cy="6856561"/>
          </a:xfrm>
          <a:custGeom>
            <a:avLst/>
            <a:gdLst/>
            <a:ahLst/>
            <a:cxnLst>
              <a:cxn ang="0">
                <a:pos x="0" y="7560563"/>
              </a:cxn>
              <a:cxn ang="0">
                <a:pos x="914400" y="7560563"/>
              </a:cxn>
              <a:cxn ang="0">
                <a:pos x="914400" y="0"/>
              </a:cxn>
              <a:cxn ang="0">
                <a:pos x="0" y="0"/>
              </a:cxn>
              <a:cxn ang="0">
                <a:pos x="0" y="7560563"/>
              </a:cxn>
            </a:cxnLst>
            <a:rect l="0" t="0" r="r" b="b"/>
            <a:pathLst>
              <a:path w="914400" h="7560945">
                <a:moveTo>
                  <a:pt x="0" y="7560563"/>
                </a:moveTo>
                <a:lnTo>
                  <a:pt x="914400" y="7560563"/>
                </a:lnTo>
                <a:lnTo>
                  <a:pt x="914400" y="0"/>
                </a:lnTo>
                <a:lnTo>
                  <a:pt x="0" y="0"/>
                </a:lnTo>
                <a:lnTo>
                  <a:pt x="0" y="7560563"/>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0138483" y="3773060"/>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
        <p:nvSpPr>
          <p:cNvPr id="5" name="object 5"/>
          <p:cNvSpPr>
            <a:spLocks/>
          </p:cNvSpPr>
          <p:nvPr/>
        </p:nvSpPr>
        <p:spPr bwMode="auto">
          <a:xfrm>
            <a:off x="1466418" y="4880063"/>
            <a:ext cx="8055703" cy="1714082"/>
          </a:xfrm>
          <a:prstGeom prst="rect">
            <a:avLst/>
          </a:prstGeom>
          <a:noFill/>
          <a:ln w="9525">
            <a:noFill/>
            <a:miter lim="800000"/>
            <a:headEnd/>
            <a:tailEnd/>
          </a:ln>
        </p:spPr>
        <p:txBody>
          <a:bodyPr lIns="0" tIns="11516" rIns="0" bIns="0">
            <a:spAutoFit/>
          </a:bodyPr>
          <a:lstStyle/>
          <a:p>
            <a:pPr marL="11516" eaLnBrk="0" hangingPunct="0"/>
            <a:r>
              <a:rPr lang="en-US" sz="3083" b="1" dirty="0">
                <a:solidFill>
                  <a:srgbClr val="F6E5B4"/>
                </a:solidFill>
                <a:latin typeface="Calibri" pitchFamily="34" charset="0"/>
              </a:rPr>
              <a:t>Municipal control room</a:t>
            </a:r>
            <a:r>
              <a:rPr lang="el-GR" sz="3083" b="1" dirty="0">
                <a:solidFill>
                  <a:srgbClr val="F6E5B4"/>
                </a:solidFill>
                <a:latin typeface="Calibri" pitchFamily="34" charset="0"/>
              </a:rPr>
              <a:t/>
            </a:r>
            <a:br>
              <a:rPr lang="el-GR" sz="3083" b="1" dirty="0">
                <a:solidFill>
                  <a:srgbClr val="F6E5B4"/>
                </a:solidFill>
                <a:latin typeface="Calibri" pitchFamily="34" charset="0"/>
              </a:rPr>
            </a:br>
            <a:r>
              <a:rPr lang="en-US" sz="1995" dirty="0">
                <a:solidFill>
                  <a:schemeClr val="bg1"/>
                </a:solidFill>
                <a:latin typeface="Calibri" pitchFamily="34" charset="0"/>
              </a:rPr>
              <a:t>Although the long “smart” story, the citizens were listening to “smart solutions” but the didn’t receive “smart” result! That’s why we installed the Municipal control room at the entrance of the City Hall</a:t>
            </a:r>
            <a:r>
              <a:rPr lang="el-GR" sz="1995" dirty="0">
                <a:solidFill>
                  <a:schemeClr val="bg1"/>
                </a:solidFill>
                <a:latin typeface="Calibri" pitchFamily="34" charset="0"/>
              </a:rPr>
              <a:t>.</a:t>
            </a:r>
            <a:br>
              <a:rPr lang="el-GR" sz="1995" dirty="0">
                <a:solidFill>
                  <a:schemeClr val="bg1"/>
                </a:solidFill>
                <a:latin typeface="Calibri" pitchFamily="34" charset="0"/>
              </a:rPr>
            </a:br>
            <a:r>
              <a:rPr lang="en-US" sz="1995" b="1" dirty="0">
                <a:solidFill>
                  <a:schemeClr val="bg1"/>
                </a:solidFill>
                <a:latin typeface="Calibri" pitchFamily="34" charset="0"/>
              </a:rPr>
              <a:t>So that they can realize that technology can truly improve their life!</a:t>
            </a:r>
            <a:endParaRPr lang="el-GR" sz="1995" b="1" dirty="0">
              <a:solidFill>
                <a:schemeClr val="bg1"/>
              </a:solidFill>
              <a:latin typeface="Calibri" pitchFamily="34" charset="0"/>
            </a:endParaRPr>
          </a:p>
        </p:txBody>
      </p:sp>
    </p:spTree>
    <p:extLst>
      <p:ext uri="{BB962C8B-B14F-4D97-AF65-F5344CB8AC3E}">
        <p14:creationId xmlns:p14="http://schemas.microsoft.com/office/powerpoint/2010/main" val="344650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object 2"/>
          <p:cNvSpPr>
            <a:spLocks noChangeArrowheads="1"/>
          </p:cNvSpPr>
          <p:nvPr/>
        </p:nvSpPr>
        <p:spPr bwMode="auto">
          <a:xfrm>
            <a:off x="1247607" y="0"/>
            <a:ext cx="9695347" cy="6856561"/>
          </a:xfrm>
          <a:prstGeom prst="rect">
            <a:avLst/>
          </a:prstGeom>
          <a:blipFill dpi="0" rotWithShape="1">
            <a:blip r:embed="rId2"/>
            <a:srcRect/>
            <a:stretch>
              <a:fillRect/>
            </a:stretch>
          </a:blipFill>
          <a:ln w="9525">
            <a:noFill/>
            <a:miter lim="800000"/>
            <a:headEnd/>
            <a:tailEnd/>
          </a:ln>
        </p:spPr>
        <p:txBody>
          <a:bodyPr lIns="0" tIns="0" rIns="0" bIns="0"/>
          <a:lstStyle/>
          <a:p>
            <a:endParaRPr lang="el-GR" sz="1632">
              <a:latin typeface="Calibri" pitchFamily="34" charset="0"/>
            </a:endParaRPr>
          </a:p>
        </p:txBody>
      </p:sp>
      <p:sp>
        <p:nvSpPr>
          <p:cNvPr id="9218" name="object 3"/>
          <p:cNvSpPr>
            <a:spLocks/>
          </p:cNvSpPr>
          <p:nvPr/>
        </p:nvSpPr>
        <p:spPr bwMode="auto">
          <a:xfrm>
            <a:off x="10886811" y="5182368"/>
            <a:ext cx="57582" cy="1554710"/>
          </a:xfrm>
          <a:custGeom>
            <a:avLst/>
            <a:gdLst/>
            <a:ahLst/>
            <a:cxnLst>
              <a:cxn ang="0">
                <a:pos x="0" y="1714500"/>
              </a:cxn>
              <a:cxn ang="0">
                <a:pos x="62483" y="1714500"/>
              </a:cxn>
              <a:cxn ang="0">
                <a:pos x="62483" y="0"/>
              </a:cxn>
              <a:cxn ang="0">
                <a:pos x="0" y="0"/>
              </a:cxn>
              <a:cxn ang="0">
                <a:pos x="0" y="1714500"/>
              </a:cxn>
            </a:cxnLst>
            <a:rect l="0" t="0" r="r" b="b"/>
            <a:pathLst>
              <a:path w="62865" h="1714500">
                <a:moveTo>
                  <a:pt x="0" y="1714500"/>
                </a:moveTo>
                <a:lnTo>
                  <a:pt x="62483" y="1714500"/>
                </a:lnTo>
                <a:lnTo>
                  <a:pt x="62483" y="0"/>
                </a:lnTo>
                <a:lnTo>
                  <a:pt x="0" y="0"/>
                </a:lnTo>
                <a:lnTo>
                  <a:pt x="0" y="1714500"/>
                </a:lnTo>
                <a:close/>
              </a:path>
            </a:pathLst>
          </a:custGeom>
          <a:solidFill>
            <a:srgbClr val="008080">
              <a:alpha val="67842"/>
            </a:srgbClr>
          </a:solidFill>
          <a:ln w="9525">
            <a:noFill/>
            <a:round/>
            <a:headEnd/>
            <a:tailEnd/>
          </a:ln>
        </p:spPr>
        <p:txBody>
          <a:bodyPr lIns="0" tIns="0" rIns="0" bIns="0"/>
          <a:lstStyle/>
          <a:p>
            <a:endParaRPr lang="el-GR" sz="1632"/>
          </a:p>
        </p:txBody>
      </p:sp>
      <p:sp>
        <p:nvSpPr>
          <p:cNvPr id="9219" name="object 4"/>
          <p:cNvSpPr>
            <a:spLocks/>
          </p:cNvSpPr>
          <p:nvPr/>
        </p:nvSpPr>
        <p:spPr bwMode="auto">
          <a:xfrm>
            <a:off x="1247607" y="5182368"/>
            <a:ext cx="8810025" cy="1554710"/>
          </a:xfrm>
          <a:custGeom>
            <a:avLst/>
            <a:gdLst/>
            <a:ahLst/>
            <a:cxnLst>
              <a:cxn ang="0">
                <a:pos x="0" y="1714500"/>
              </a:cxn>
              <a:cxn ang="0">
                <a:pos x="9715500" y="1714500"/>
              </a:cxn>
              <a:cxn ang="0">
                <a:pos x="9715500" y="0"/>
              </a:cxn>
              <a:cxn ang="0">
                <a:pos x="0" y="0"/>
              </a:cxn>
              <a:cxn ang="0">
                <a:pos x="0" y="1714500"/>
              </a:cxn>
            </a:cxnLst>
            <a:rect l="0" t="0" r="r" b="b"/>
            <a:pathLst>
              <a:path w="9715500" h="1714500">
                <a:moveTo>
                  <a:pt x="0" y="1714500"/>
                </a:moveTo>
                <a:lnTo>
                  <a:pt x="9715500" y="1714500"/>
                </a:lnTo>
                <a:lnTo>
                  <a:pt x="9715500" y="0"/>
                </a:lnTo>
                <a:lnTo>
                  <a:pt x="0" y="0"/>
                </a:lnTo>
                <a:lnTo>
                  <a:pt x="0" y="1714500"/>
                </a:lnTo>
                <a:close/>
              </a:path>
            </a:pathLst>
          </a:custGeom>
          <a:solidFill>
            <a:srgbClr val="008080">
              <a:alpha val="67842"/>
            </a:srgbClr>
          </a:solidFill>
          <a:ln w="9525">
            <a:noFill/>
            <a:round/>
            <a:headEnd/>
            <a:tailEnd/>
          </a:ln>
        </p:spPr>
        <p:txBody>
          <a:bodyPr lIns="0" tIns="0" rIns="0" bIns="0"/>
          <a:lstStyle/>
          <a:p>
            <a:endParaRPr lang="el-GR" sz="1632"/>
          </a:p>
        </p:txBody>
      </p:sp>
      <p:sp>
        <p:nvSpPr>
          <p:cNvPr id="5" name="object 5"/>
          <p:cNvSpPr txBox="1">
            <a:spLocks noGrp="1"/>
          </p:cNvSpPr>
          <p:nvPr>
            <p:ph type="title"/>
          </p:nvPr>
        </p:nvSpPr>
        <p:spPr>
          <a:xfrm>
            <a:off x="1562868" y="5196763"/>
            <a:ext cx="8055703" cy="1111194"/>
          </a:xfrm>
        </p:spPr>
        <p:txBody>
          <a:bodyPr vert="horz" lIns="91440" tIns="11516" rIns="91440" bIns="45720" rtlCol="0" anchor="t">
            <a:normAutofit fontScale="90000"/>
          </a:bodyPr>
          <a:lstStyle/>
          <a:p>
            <a:pPr marL="11516">
              <a:lnSpc>
                <a:spcPct val="102000"/>
              </a:lnSpc>
              <a:spcBef>
                <a:spcPts val="45"/>
              </a:spcBef>
            </a:pPr>
            <a:r>
              <a:rPr lang="en-US" dirty="0">
                <a:solidFill>
                  <a:srgbClr val="C4DEEA"/>
                </a:solidFill>
                <a:latin typeface="Calibri" pitchFamily="34" charset="0"/>
              </a:rPr>
              <a:t>A brief tour in the control room!</a:t>
            </a:r>
            <a:r>
              <a:rPr lang="el-GR" dirty="0">
                <a:solidFill>
                  <a:srgbClr val="C4DEEA"/>
                </a:solidFill>
                <a:latin typeface="Calibri" pitchFamily="34" charset="0"/>
              </a:rPr>
              <a:t/>
            </a:r>
            <a:br>
              <a:rPr lang="el-GR" dirty="0">
                <a:solidFill>
                  <a:srgbClr val="C4DEEA"/>
                </a:solidFill>
                <a:latin typeface="Calibri" pitchFamily="34" charset="0"/>
              </a:rPr>
            </a:br>
            <a:r>
              <a:rPr lang="en-US" sz="1995" dirty="0">
                <a:latin typeface="Calibri" pitchFamily="34" charset="0"/>
              </a:rPr>
              <a:t>Municipal call center</a:t>
            </a:r>
            <a:r>
              <a:rPr lang="el-GR" sz="1995" dirty="0">
                <a:latin typeface="Calibri" pitchFamily="34" charset="0"/>
              </a:rPr>
              <a:t>- </a:t>
            </a:r>
            <a:r>
              <a:rPr lang="en-US" sz="1995" dirty="0">
                <a:latin typeface="Calibri" pitchFamily="34" charset="0"/>
              </a:rPr>
              <a:t>Citizen claims and “complaints” via Web and App.</a:t>
            </a:r>
            <a:br>
              <a:rPr lang="en-US" sz="1995" dirty="0">
                <a:latin typeface="Calibri" pitchFamily="34" charset="0"/>
              </a:rPr>
            </a:br>
            <a:r>
              <a:rPr lang="el-GR" sz="1995" dirty="0">
                <a:latin typeface="Calibri" pitchFamily="34" charset="0"/>
              </a:rPr>
              <a:t> </a:t>
            </a:r>
            <a:r>
              <a:rPr lang="en-US" sz="1995" dirty="0">
                <a:latin typeface="Calibri" pitchFamily="34" charset="0"/>
              </a:rPr>
              <a:t>Fleet management; </a:t>
            </a:r>
            <a:r>
              <a:rPr lang="el-GR" sz="1995" dirty="0">
                <a:latin typeface="Calibri" pitchFamily="34" charset="0"/>
              </a:rPr>
              <a:t>GIS</a:t>
            </a:r>
            <a:r>
              <a:rPr lang="en-US" sz="1995" dirty="0">
                <a:latin typeface="Calibri" pitchFamily="34" charset="0"/>
              </a:rPr>
              <a:t>; Metro-</a:t>
            </a:r>
            <a:r>
              <a:rPr lang="en-US" sz="1995" dirty="0" err="1">
                <a:latin typeface="Calibri" pitchFamily="34" charset="0"/>
              </a:rPr>
              <a:t>WiFi</a:t>
            </a:r>
            <a:r>
              <a:rPr lang="en-US" sz="1995" dirty="0">
                <a:latin typeface="Calibri" pitchFamily="34" charset="0"/>
              </a:rPr>
              <a:t> management platform </a:t>
            </a:r>
            <a:endParaRPr lang="el-GR" sz="1995" dirty="0">
              <a:latin typeface="Calibri" pitchFamily="34" charset="0"/>
            </a:endParaRPr>
          </a:p>
        </p:txBody>
      </p:sp>
      <p:sp>
        <p:nvSpPr>
          <p:cNvPr id="9221" name="object 6"/>
          <p:cNvSpPr>
            <a:spLocks/>
          </p:cNvSpPr>
          <p:nvPr/>
        </p:nvSpPr>
        <p:spPr bwMode="auto">
          <a:xfrm>
            <a:off x="10057632" y="0"/>
            <a:ext cx="829179" cy="6840725"/>
          </a:xfrm>
          <a:custGeom>
            <a:avLst/>
            <a:gdLst/>
            <a:ahLst/>
            <a:cxnLst>
              <a:cxn ang="0">
                <a:pos x="0" y="7543800"/>
              </a:cxn>
              <a:cxn ang="0">
                <a:pos x="914400" y="7543800"/>
              </a:cxn>
              <a:cxn ang="0">
                <a:pos x="914400" y="0"/>
              </a:cxn>
              <a:cxn ang="0">
                <a:pos x="0" y="0"/>
              </a:cxn>
              <a:cxn ang="0">
                <a:pos x="0" y="7543800"/>
              </a:cxn>
            </a:cxnLst>
            <a:rect l="0" t="0" r="r" b="b"/>
            <a:pathLst>
              <a:path w="914400" h="7543800">
                <a:moveTo>
                  <a:pt x="0" y="7543800"/>
                </a:moveTo>
                <a:lnTo>
                  <a:pt x="914400" y="7543800"/>
                </a:lnTo>
                <a:lnTo>
                  <a:pt x="914400" y="0"/>
                </a:lnTo>
                <a:lnTo>
                  <a:pt x="0" y="0"/>
                </a:lnTo>
                <a:lnTo>
                  <a:pt x="0" y="7543800"/>
                </a:lnTo>
                <a:close/>
              </a:path>
            </a:pathLst>
          </a:custGeom>
          <a:solidFill>
            <a:srgbClr val="333399">
              <a:alpha val="39999"/>
            </a:srgbClr>
          </a:solidFill>
          <a:ln w="9525">
            <a:noFill/>
            <a:round/>
            <a:headEnd/>
            <a:tailEnd/>
          </a:ln>
        </p:spPr>
        <p:txBody>
          <a:bodyPr lIns="0" tIns="0" rIns="0" bIns="0"/>
          <a:lstStyle/>
          <a:p>
            <a:endParaRPr lang="el-GR" sz="1632"/>
          </a:p>
        </p:txBody>
      </p:sp>
      <p:sp>
        <p:nvSpPr>
          <p:cNvPr id="7" name="object 7"/>
          <p:cNvSpPr txBox="1"/>
          <p:nvPr/>
        </p:nvSpPr>
        <p:spPr>
          <a:xfrm>
            <a:off x="10138483" y="3778934"/>
            <a:ext cx="558166" cy="2762778"/>
          </a:xfrm>
          <a:prstGeom prst="rect">
            <a:avLst/>
          </a:prstGeom>
        </p:spPr>
        <p:txBody>
          <a:bodyPr vert="vert270" lIns="0" tIns="10941" rIns="0" bIns="0">
            <a:spAutoFit/>
          </a:bodyPr>
          <a:lstStyle/>
          <a:p>
            <a:pPr marL="11516">
              <a:spcBef>
                <a:spcPts val="86"/>
              </a:spcBef>
              <a:defRPr/>
            </a:pPr>
            <a:r>
              <a:rPr sz="3627" b="1" spc="-5" dirty="0">
                <a:solidFill>
                  <a:srgbClr val="FFFFFF"/>
                </a:solidFill>
                <a:latin typeface="Tahoma"/>
                <a:cs typeface="Tahoma"/>
              </a:rPr>
              <a:t>smarTrikala</a:t>
            </a:r>
            <a:endParaRPr sz="3627">
              <a:latin typeface="Tahoma"/>
              <a:cs typeface="Tahoma"/>
            </a:endParaRPr>
          </a:p>
        </p:txBody>
      </p:sp>
    </p:spTree>
    <p:extLst>
      <p:ext uri="{BB962C8B-B14F-4D97-AF65-F5344CB8AC3E}">
        <p14:creationId xmlns:p14="http://schemas.microsoft.com/office/powerpoint/2010/main" val="15880909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Gallery</Template>
  <TotalTime>676</TotalTime>
  <Words>716</Words>
  <Application>Microsoft Macintosh PowerPoint</Application>
  <PresentationFormat>Custom</PresentationFormat>
  <Paragraphs>190</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Century Gothic</vt:lpstr>
      <vt:lpstr>MS PGothic</vt:lpstr>
      <vt:lpstr>Tahoma</vt:lpstr>
      <vt:lpstr>Verdana</vt:lpstr>
      <vt:lpstr>Gallery</vt:lpstr>
      <vt:lpstr>Experimenting with Data and IoT in the urban space:  the case of Trikala</vt:lpstr>
      <vt:lpstr>What do SC do with IoT? </vt:lpstr>
      <vt:lpstr>PowerPoint Presentation</vt:lpstr>
      <vt:lpstr>PowerPoint Presentation</vt:lpstr>
      <vt:lpstr>Strengths</vt:lpstr>
      <vt:lpstr>Opportunities</vt:lpstr>
      <vt:lpstr>Trikala: a brief smart story</vt:lpstr>
      <vt:lpstr>PowerPoint Presentation</vt:lpstr>
      <vt:lpstr>A brief tour in the control room! Municipal call center- Citizen claims and “complaints” via Web and App.  Fleet management; GIS; Metro-WiFi management platform </vt:lpstr>
      <vt:lpstr>4.854 </vt:lpstr>
      <vt:lpstr>PowerPoint Presentation</vt:lpstr>
      <vt:lpstr>PowerPoint Presentation</vt:lpstr>
      <vt:lpstr>Trikala Results – Parking</vt:lpstr>
      <vt:lpstr>1Υ projection</vt:lpstr>
      <vt:lpstr>PowerPoint Presentation</vt:lpstr>
      <vt:lpstr>Citizen Self Service  Documents like certificates of birth, residency, and many others can be retrieved with the use of a NFC card  (UnixFor)</vt:lpstr>
      <vt:lpstr>Public Consultation It is “smart” to count your citizen’s needs, it is even smarter to make them happen if you can!</vt:lpstr>
      <vt:lpstr>Open Data https://data.trikalacity.gr  Sept. 2018: 67 datasets   several formats (json, geoJson, xml etc.)</vt:lpstr>
      <vt:lpstr>GIS Long-lasting project   Sept. 2018:  more than 15 layers for internal use   10 open layers for end users</vt:lpstr>
      <vt:lpstr>Fleet management 30 vehicles real-time monitoring annual route analysis More than 30% fuel savings  </vt:lpstr>
      <vt:lpstr>PowerPoint Presentation</vt:lpstr>
      <vt:lpstr>PowerPoint Presentation</vt:lpstr>
      <vt:lpstr>Skills</vt:lpstr>
      <vt:lpstr>PowerPoint Presentation</vt:lpstr>
      <vt:lpstr>PowerPoint Presentation</vt:lpstr>
      <vt:lpstr>PowerPoint Presentation</vt:lpstr>
      <vt:lpstr>PowerPoint Presentation</vt:lpstr>
      <vt:lpstr>50Mbps upload/download</vt:lpstr>
      <vt:lpstr>PowerPoint Presentation</vt:lpstr>
      <vt:lpstr>Some reporting</vt:lpstr>
      <vt:lpstr>PowerPoint Presentation</vt:lpstr>
      <vt:lpstr>PowerPoint Presentation</vt:lpstr>
      <vt:lpstr>Walk in the city! When you need printed public certificates and you don’t have time to get them!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Τρίκαλα: ξεπερνώντας τα εμπόδια για μια σύγχρονη πόλη</dc:title>
  <dc:creator>lanthopo</dc:creator>
  <cp:lastModifiedBy>Leo Anth</cp:lastModifiedBy>
  <cp:revision>166</cp:revision>
  <dcterms:created xsi:type="dcterms:W3CDTF">2017-11-01T20:14:10Z</dcterms:created>
  <dcterms:modified xsi:type="dcterms:W3CDTF">2018-10-05T09:44:18Z</dcterms:modified>
</cp:coreProperties>
</file>